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5" r:id="rId2"/>
    <p:sldMasterId id="2147483714" r:id="rId3"/>
    <p:sldMasterId id="2147483723" r:id="rId4"/>
    <p:sldMasterId id="2147483732" r:id="rId5"/>
    <p:sldMasterId id="2147483741" r:id="rId6"/>
    <p:sldMasterId id="2147483750" r:id="rId7"/>
    <p:sldMasterId id="2147483759" r:id="rId8"/>
    <p:sldMasterId id="2147483768" r:id="rId9"/>
  </p:sldMasterIdLst>
  <p:notesMasterIdLst>
    <p:notesMasterId r:id="rId47"/>
  </p:notesMasterIdLst>
  <p:sldIdLst>
    <p:sldId id="444" r:id="rId10"/>
    <p:sldId id="449" r:id="rId11"/>
    <p:sldId id="506" r:id="rId12"/>
    <p:sldId id="474" r:id="rId13"/>
    <p:sldId id="457" r:id="rId14"/>
    <p:sldId id="458" r:id="rId15"/>
    <p:sldId id="475" r:id="rId16"/>
    <p:sldId id="507" r:id="rId17"/>
    <p:sldId id="459" r:id="rId18"/>
    <p:sldId id="503" r:id="rId19"/>
    <p:sldId id="504" r:id="rId20"/>
    <p:sldId id="505" r:id="rId21"/>
    <p:sldId id="516" r:id="rId22"/>
    <p:sldId id="517" r:id="rId23"/>
    <p:sldId id="508" r:id="rId24"/>
    <p:sldId id="494" r:id="rId25"/>
    <p:sldId id="477" r:id="rId26"/>
    <p:sldId id="461" r:id="rId27"/>
    <p:sldId id="509" r:id="rId28"/>
    <p:sldId id="463" r:id="rId29"/>
    <p:sldId id="502" r:id="rId30"/>
    <p:sldId id="499" r:id="rId31"/>
    <p:sldId id="501" r:id="rId32"/>
    <p:sldId id="464" r:id="rId33"/>
    <p:sldId id="480" r:id="rId34"/>
    <p:sldId id="513" r:id="rId35"/>
    <p:sldId id="511" r:id="rId36"/>
    <p:sldId id="496" r:id="rId37"/>
    <p:sldId id="488" r:id="rId38"/>
    <p:sldId id="514" r:id="rId39"/>
    <p:sldId id="515" r:id="rId40"/>
    <p:sldId id="512" r:id="rId41"/>
    <p:sldId id="500" r:id="rId42"/>
    <p:sldId id="470" r:id="rId43"/>
    <p:sldId id="519" r:id="rId44"/>
    <p:sldId id="521" r:id="rId45"/>
    <p:sldId id="522" r:id="rId46"/>
  </p:sldIdLst>
  <p:sldSz cx="9144000" cy="6858000" type="screen4x3"/>
  <p:notesSz cx="6805613" cy="9944100"/>
  <p:custDataLst>
    <p:tags r:id="rId4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993366"/>
    <a:srgbClr val="CBCBCB"/>
    <a:srgbClr val="003366"/>
    <a:srgbClr val="C0504D"/>
    <a:srgbClr val="FFFFFF"/>
    <a:srgbClr val="58595B"/>
    <a:srgbClr val="BCBEC0"/>
    <a:srgbClr val="1F497D"/>
    <a:srgbClr val="2F46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9" autoAdjust="0"/>
    <p:restoredTop sz="94949" autoAdjust="0"/>
  </p:normalViewPr>
  <p:slideViewPr>
    <p:cSldViewPr snapToGrid="0">
      <p:cViewPr varScale="1">
        <p:scale>
          <a:sx n="100" d="100"/>
          <a:sy n="100" d="100"/>
        </p:scale>
        <p:origin x="-414" y="-84"/>
      </p:cViewPr>
      <p:guideLst>
        <p:guide orient="horz" pos="2497"/>
        <p:guide orient="horz" pos="863"/>
        <p:guide orient="horz" pos="28"/>
        <p:guide orient="horz" pos="4228"/>
        <p:guide pos="727"/>
        <p:guide pos="5319"/>
        <p:guide pos="3007"/>
        <p:guide pos="56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-2022" y="-96"/>
      </p:cViewPr>
      <p:guideLst>
        <p:guide orient="horz" pos="3132"/>
        <p:guide pos="214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ags" Target="tags/tag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4055573797406007"/>
          <c:y val="0.13121912072001887"/>
          <c:w val="0.3037717508089337"/>
          <c:h val="0.848913327021083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EN PREMIER</c:v>
                </c:pt>
              </c:strCache>
            </c:strRef>
          </c:tx>
          <c:spPr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\%" sourceLinked="0"/>
            <c:txPr>
              <a:bodyPr/>
              <a:lstStyle/>
              <a:p>
                <a:pPr>
                  <a:defRPr sz="16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Feuil1!$A$2:$A$7</c:f>
              <c:strCache>
                <c:ptCount val="6"/>
                <c:pt idx="0">
                  <c:v>La santé</c:v>
                </c:pt>
                <c:pt idx="1">
                  <c:v>L'informatique et les nouvelles technologies</c:v>
                </c:pt>
                <c:pt idx="2">
                  <c:v>L'environnement</c:v>
                </c:pt>
                <c:pt idx="3">
                  <c:v>Les sciences humaines</c:v>
                </c:pt>
                <c:pt idx="4">
                  <c:v>Les énergies</c:v>
                </c:pt>
                <c:pt idx="5">
                  <c:v>Le spatial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45</c:v>
                </c:pt>
                <c:pt idx="1">
                  <c:v>21</c:v>
                </c:pt>
                <c:pt idx="2">
                  <c:v>14</c:v>
                </c:pt>
                <c:pt idx="3">
                  <c:v>9</c:v>
                </c:pt>
                <c:pt idx="4">
                  <c:v>6</c:v>
                </c:pt>
                <c:pt idx="5">
                  <c:v>5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AU TOTAL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\%" sourceLinked="0"/>
            <c:txPr>
              <a:bodyPr/>
              <a:lstStyle/>
              <a:p>
                <a:pPr>
                  <a:defRPr sz="1600"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Feuil1!$A$2:$A$7</c:f>
              <c:strCache>
                <c:ptCount val="6"/>
                <c:pt idx="0">
                  <c:v>La santé</c:v>
                </c:pt>
                <c:pt idx="1">
                  <c:v>L'informatique et les nouvelles technologies</c:v>
                </c:pt>
                <c:pt idx="2">
                  <c:v>L'environnement</c:v>
                </c:pt>
                <c:pt idx="3">
                  <c:v>Les sciences humaines</c:v>
                </c:pt>
                <c:pt idx="4">
                  <c:v>Les énergies</c:v>
                </c:pt>
                <c:pt idx="5">
                  <c:v>Le spatial</c:v>
                </c:pt>
              </c:strCache>
            </c:strRef>
          </c:cat>
          <c:val>
            <c:numRef>
              <c:f>Feuil1!$C$2:$C$7</c:f>
              <c:numCache>
                <c:formatCode>General</c:formatCode>
                <c:ptCount val="6"/>
                <c:pt idx="0">
                  <c:v>77</c:v>
                </c:pt>
                <c:pt idx="1">
                  <c:v>52</c:v>
                </c:pt>
                <c:pt idx="2">
                  <c:v>63</c:v>
                </c:pt>
                <c:pt idx="3">
                  <c:v>39</c:v>
                </c:pt>
                <c:pt idx="4">
                  <c:v>46</c:v>
                </c:pt>
                <c:pt idx="5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5255168"/>
        <c:axId val="5256704"/>
      </c:barChart>
      <c:catAx>
        <c:axId val="5255168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solidFill>
            <a:schemeClr val="bg1"/>
          </a:solidFill>
        </c:spPr>
        <c:txPr>
          <a:bodyPr/>
          <a:lstStyle/>
          <a:p>
            <a:pPr>
              <a:defRPr sz="1400" b="0"/>
            </a:pPr>
            <a:endParaRPr lang="fr-FR"/>
          </a:p>
        </c:txPr>
        <c:crossAx val="5256704"/>
        <c:crosses val="autoZero"/>
        <c:auto val="1"/>
        <c:lblAlgn val="ctr"/>
        <c:lblOffset val="100"/>
        <c:noMultiLvlLbl val="0"/>
      </c:catAx>
      <c:valAx>
        <c:axId val="525670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52551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2250215092198702"/>
          <c:y val="3.2927143573961461E-2"/>
          <c:w val="0.28151607268661588"/>
          <c:h val="5.5924594247147678E-2"/>
        </c:manualLayout>
      </c:layout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617576212300936E-2"/>
          <c:y val="0.43493259560879849"/>
          <c:w val="0.31426355361346298"/>
          <c:h val="0.51085569686349919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rgbClr val="9933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3"/>
              <c:layout>
                <c:manualLayout>
                  <c:x val="-7.8451886076000895E-3"/>
                  <c:y val="-2.2955149092990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2761508860800777E-3"/>
                  <c:y val="5.42604493021550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\%" sourceLinked="0"/>
            <c:txPr>
              <a:bodyPr/>
              <a:lstStyle/>
              <a:p>
                <a:pPr>
                  <a:defRPr sz="1800" b="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Feuil1!$A$2:$A$6</c:f>
              <c:strCache>
                <c:ptCount val="5"/>
                <c:pt idx="0">
                  <c:v>Beaucoup mieux</c:v>
                </c:pt>
                <c:pt idx="1">
                  <c:v>Un peu mieux</c:v>
                </c:pt>
                <c:pt idx="2">
                  <c:v>Un peu moins bien</c:v>
                </c:pt>
                <c:pt idx="3">
                  <c:v>Beaucoup moins bien</c:v>
                </c:pt>
                <c:pt idx="4">
                  <c:v>Ni mieux, ni moins bien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22</c:v>
                </c:pt>
                <c:pt idx="1">
                  <c:v>60</c:v>
                </c:pt>
                <c:pt idx="2">
                  <c:v>4</c:v>
                </c:pt>
                <c:pt idx="3">
                  <c:v>1</c:v>
                </c:pt>
                <c:pt idx="4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1.5690377215200194E-3"/>
          <c:y val="9.9130897570429435E-2"/>
          <c:w val="0.38179913772111224"/>
          <c:h val="0.23484883765145395"/>
        </c:manualLayout>
      </c:layout>
      <c:overlay val="0"/>
      <c:txPr>
        <a:bodyPr/>
        <a:lstStyle/>
        <a:p>
          <a:pPr>
            <a:defRPr sz="1400" b="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57623767693583"/>
          <c:y val="0.43208357082437815"/>
          <c:w val="0.42443934793877791"/>
          <c:h val="0.5276901050341705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Tout à fait confiance</c:v>
                </c:pt>
              </c:strCache>
            </c:strRef>
          </c:tx>
          <c:spPr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Feuil1!$A$2:$A$4</c:f>
              <c:strCache>
                <c:ptCount val="3"/>
                <c:pt idx="0">
                  <c:v> Pour interpeller l’opinion s’ils estiment que des travaux scientifiques vont avoir des conséquences importantes sur des enjeux de société</c:v>
                </c:pt>
                <c:pt idx="1">
                  <c:v>Pour refuser que des innovations issues de leurs travaux aient des conséquences négatives sur la santé du grand public</c:v>
                </c:pt>
                <c:pt idx="2">
                  <c:v>Pour rester indépendants et ne pas accepter de faire l’objet de pressions concernant les résultats de leurs travaux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14</c:v>
                </c:pt>
                <c:pt idx="1">
                  <c:v>12</c:v>
                </c:pt>
                <c:pt idx="2">
                  <c:v>12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Plutôt confiance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Feuil1!$A$2:$A$4</c:f>
              <c:strCache>
                <c:ptCount val="3"/>
                <c:pt idx="0">
                  <c:v> Pour interpeller l’opinion s’ils estiment que des travaux scientifiques vont avoir des conséquences importantes sur des enjeux de société</c:v>
                </c:pt>
                <c:pt idx="1">
                  <c:v>Pour refuser que des innovations issues de leurs travaux aient des conséquences négatives sur la santé du grand public</c:v>
                </c:pt>
                <c:pt idx="2">
                  <c:v>Pour rester indépendants et ne pas accepter de faire l’objet de pressions concernant les résultats de leurs travaux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  <c:pt idx="0">
                  <c:v>56</c:v>
                </c:pt>
                <c:pt idx="1">
                  <c:v>54</c:v>
                </c:pt>
                <c:pt idx="2">
                  <c:v>50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Plutôt pas confiance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Feuil1!$A$2:$A$4</c:f>
              <c:strCache>
                <c:ptCount val="3"/>
                <c:pt idx="0">
                  <c:v> Pour interpeller l’opinion s’ils estiment que des travaux scientifiques vont avoir des conséquences importantes sur des enjeux de société</c:v>
                </c:pt>
                <c:pt idx="1">
                  <c:v>Pour refuser que des innovations issues de leurs travaux aient des conséquences négatives sur la santé du grand public</c:v>
                </c:pt>
                <c:pt idx="2">
                  <c:v>Pour rester indépendants et ne pas accepter de faire l’objet de pressions concernant les résultats de leurs travaux</c:v>
                </c:pt>
              </c:strCache>
            </c:strRef>
          </c:cat>
          <c:val>
            <c:numRef>
              <c:f>Feuil1!$D$2:$D$4</c:f>
              <c:numCache>
                <c:formatCode>General</c:formatCode>
                <c:ptCount val="3"/>
                <c:pt idx="0">
                  <c:v>26</c:v>
                </c:pt>
                <c:pt idx="1">
                  <c:v>29</c:v>
                </c:pt>
                <c:pt idx="2">
                  <c:v>32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Pas du tout confiance </c:v>
                </c:pt>
              </c:strCache>
            </c:strRef>
          </c:tx>
          <c:spPr>
            <a:solidFill>
              <a:schemeClr val="accent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Feuil1!$A$2:$A$4</c:f>
              <c:strCache>
                <c:ptCount val="3"/>
                <c:pt idx="0">
                  <c:v> Pour interpeller l’opinion s’ils estiment que des travaux scientifiques vont avoir des conséquences importantes sur des enjeux de société</c:v>
                </c:pt>
                <c:pt idx="1">
                  <c:v>Pour refuser que des innovations issues de leurs travaux aient des conséquences négatives sur la santé du grand public</c:v>
                </c:pt>
                <c:pt idx="2">
                  <c:v>Pour rester indépendants et ne pas accepter de faire l’objet de pressions concernant les résultats de leurs travaux</c:v>
                </c:pt>
              </c:strCache>
            </c:strRef>
          </c:cat>
          <c:val>
            <c:numRef>
              <c:f>Feuil1!$E$2:$E$4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100"/>
        <c:axId val="185518720"/>
        <c:axId val="185340288"/>
      </c:barChart>
      <c:catAx>
        <c:axId val="1855187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85340288"/>
        <c:crosses val="autoZero"/>
        <c:auto val="1"/>
        <c:lblAlgn val="ctr"/>
        <c:lblOffset val="100"/>
        <c:noMultiLvlLbl val="0"/>
      </c:catAx>
      <c:valAx>
        <c:axId val="18534028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855187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6267424671144465"/>
          <c:y val="0.25435084145434167"/>
          <c:w val="0.48947926184998014"/>
          <c:h val="0.15195435143690489"/>
        </c:manualLayout>
      </c:layout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46028870541179E-2"/>
          <c:y val="0.38728693734763814"/>
          <c:w val="0.32838489310714314"/>
          <c:h val="0.52925118270517568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rgbClr val="9933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3"/>
              <c:layout>
                <c:manualLayout>
                  <c:x val="9.4142263291201178E-3"/>
                  <c:y val="2.7128088412916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\%" sourceLinked="0"/>
            <c:txPr>
              <a:bodyPr/>
              <a:lstStyle/>
              <a:p>
                <a:pPr>
                  <a:defRPr sz="1800" b="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Feuil1!$A$2:$A$5</c:f>
              <c:strCache>
                <c:ptCount val="4"/>
                <c:pt idx="0">
                  <c:v>Tout à fait confiance</c:v>
                </c:pt>
                <c:pt idx="1">
                  <c:v>Plutôt confiance</c:v>
                </c:pt>
                <c:pt idx="2">
                  <c:v>Plutôt pas confiance</c:v>
                </c:pt>
                <c:pt idx="3">
                  <c:v>Pas du tout confiance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12</c:v>
                </c:pt>
                <c:pt idx="1">
                  <c:v>54</c:v>
                </c:pt>
                <c:pt idx="2">
                  <c:v>29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6.1192471139280759E-2"/>
          <c:y val="8.5342739089234884E-2"/>
          <c:w val="0.33315896835399172"/>
          <c:h val="0.18058838834929886"/>
        </c:manualLayout>
      </c:layout>
      <c:overlay val="0"/>
      <c:txPr>
        <a:bodyPr/>
        <a:lstStyle/>
        <a:p>
          <a:pPr>
            <a:defRPr sz="1400" b="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46028870541179E-2"/>
          <c:y val="0.38728693734763814"/>
          <c:w val="0.32838489310714314"/>
          <c:h val="0.52925118270517568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rgbClr val="9933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3"/>
              <c:layout>
                <c:manualLayout>
                  <c:x val="9.4142263291201178E-3"/>
                  <c:y val="2.7128088412916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\%" sourceLinked="0"/>
            <c:txPr>
              <a:bodyPr/>
              <a:lstStyle/>
              <a:p>
                <a:pPr>
                  <a:defRPr sz="1800" b="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Feuil1!$A$2:$A$5</c:f>
              <c:strCache>
                <c:ptCount val="4"/>
                <c:pt idx="0">
                  <c:v>Tout à fait confiance</c:v>
                </c:pt>
                <c:pt idx="1">
                  <c:v>Plutôt confiance</c:v>
                </c:pt>
                <c:pt idx="2">
                  <c:v>Plutôt pas confiance</c:v>
                </c:pt>
                <c:pt idx="3">
                  <c:v>Pas du tout confiance 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12</c:v>
                </c:pt>
                <c:pt idx="1">
                  <c:v>54</c:v>
                </c:pt>
                <c:pt idx="2">
                  <c:v>29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6.1192471139280759E-2"/>
          <c:y val="8.5342739089234884E-2"/>
          <c:w val="0.33315896835399172"/>
          <c:h val="0.18058838834929886"/>
        </c:manualLayout>
      </c:layout>
      <c:overlay val="0"/>
      <c:txPr>
        <a:bodyPr/>
        <a:lstStyle/>
        <a:p>
          <a:pPr>
            <a:defRPr sz="1400" b="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46028870541179E-2"/>
          <c:y val="0.38728693734763814"/>
          <c:w val="0.32838489310714314"/>
          <c:h val="0.52925118270517568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rgbClr val="9933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3"/>
              <c:layout>
                <c:manualLayout>
                  <c:x val="-1.5690377215200194E-3"/>
                  <c:y val="1.839841040919936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\%" sourceLinked="0"/>
            <c:txPr>
              <a:bodyPr/>
              <a:lstStyle/>
              <a:p>
                <a:pPr>
                  <a:defRPr sz="1800" b="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Feuil1!$A$2:$A$5</c:f>
              <c:strCache>
                <c:ptCount val="4"/>
                <c:pt idx="0">
                  <c:v>Tout à fait confiance</c:v>
                </c:pt>
                <c:pt idx="1">
                  <c:v>Plutôt confiance</c:v>
                </c:pt>
                <c:pt idx="2">
                  <c:v>Plutôt pas confiance</c:v>
                </c:pt>
                <c:pt idx="3">
                  <c:v>Pas du tout confiance 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12</c:v>
                </c:pt>
                <c:pt idx="1">
                  <c:v>50</c:v>
                </c:pt>
                <c:pt idx="2">
                  <c:v>32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6.1192471139280759E-2"/>
          <c:y val="8.5342739089234884E-2"/>
          <c:w val="0.33315896835399172"/>
          <c:h val="0.18058838834929886"/>
        </c:manualLayout>
      </c:layout>
      <c:overlay val="0"/>
      <c:txPr>
        <a:bodyPr/>
        <a:lstStyle/>
        <a:p>
          <a:pPr>
            <a:defRPr sz="1400" b="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6886361096535785"/>
          <c:y val="5.0761411175224598E-3"/>
          <c:w val="0.31742284314299024"/>
          <c:h val="0.97461929441238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\%" sourceLinked="0"/>
            <c:txPr>
              <a:bodyPr/>
              <a:lstStyle/>
              <a:p>
                <a:pPr>
                  <a:defRPr sz="16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Feuil1!$A$2:$A$12</c:f>
              <c:strCache>
                <c:ptCount val="11"/>
                <c:pt idx="0">
                  <c:v>Les médecins</c:v>
                </c:pt>
                <c:pt idx="1">
                  <c:v>Les chercheurs</c:v>
                </c:pt>
                <c:pt idx="2">
                  <c:v>Les associations de patients</c:v>
                </c:pt>
                <c:pt idx="3">
                  <c:v>Les organismes de recherche</c:v>
                </c:pt>
                <c:pt idx="4">
                  <c:v>Les journalistes scientifiques</c:v>
                </c:pt>
                <c:pt idx="5">
                  <c:v>Les agences sanitaires</c:v>
                </c:pt>
                <c:pt idx="6">
                  <c:v>Les ONG</c:v>
                </c:pt>
                <c:pt idx="7">
                  <c:v>Les laboratoires pharmaceutiques</c:v>
                </c:pt>
                <c:pt idx="8">
                  <c:v>Le gouvernement</c:v>
                </c:pt>
                <c:pt idx="9">
                  <c:v>Les parlementaires spécialisés dans les questions de santé publique</c:v>
                </c:pt>
                <c:pt idx="10">
                  <c:v>Les enseignants</c:v>
                </c:pt>
              </c:strCache>
            </c:strRef>
          </c:cat>
          <c:val>
            <c:numRef>
              <c:f>Feuil1!$B$2:$B$12</c:f>
              <c:numCache>
                <c:formatCode>General</c:formatCode>
                <c:ptCount val="11"/>
                <c:pt idx="0">
                  <c:v>45</c:v>
                </c:pt>
                <c:pt idx="1">
                  <c:v>36</c:v>
                </c:pt>
                <c:pt idx="2">
                  <c:v>32</c:v>
                </c:pt>
                <c:pt idx="3">
                  <c:v>29</c:v>
                </c:pt>
                <c:pt idx="4">
                  <c:v>21</c:v>
                </c:pt>
                <c:pt idx="5">
                  <c:v>21</c:v>
                </c:pt>
                <c:pt idx="6">
                  <c:v>17</c:v>
                </c:pt>
                <c:pt idx="7">
                  <c:v>6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85907072"/>
        <c:axId val="185908608"/>
      </c:barChart>
      <c:catAx>
        <c:axId val="185907072"/>
        <c:scaling>
          <c:orientation val="maxMin"/>
        </c:scaling>
        <c:delete val="1"/>
        <c:axPos val="l"/>
        <c:majorTickMark val="none"/>
        <c:minorTickMark val="none"/>
        <c:tickLblPos val="nextTo"/>
        <c:crossAx val="185908608"/>
        <c:crosses val="autoZero"/>
        <c:auto val="1"/>
        <c:lblAlgn val="ctr"/>
        <c:lblOffset val="100"/>
        <c:noMultiLvlLbl val="0"/>
      </c:catAx>
      <c:valAx>
        <c:axId val="18590860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85907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863348237983476E-2"/>
          <c:y val="0.40636590427175001"/>
          <c:w val="0.37311407554507187"/>
          <c:h val="0.55967111331760777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numFmt formatCode="0\%" sourceLinked="0"/>
            <c:txPr>
              <a:bodyPr/>
              <a:lstStyle/>
              <a:p>
                <a:pPr>
                  <a:defRPr sz="1800" b="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Feuil1!$A$2:$A$4</c:f>
              <c:strCache>
                <c:ptCount val="3"/>
                <c:pt idx="0">
                  <c:v>Trop rapides</c:v>
                </c:pt>
                <c:pt idx="1">
                  <c:v>Au rythme qu'il faut</c:v>
                </c:pt>
                <c:pt idx="2">
                  <c:v>Pas assez rapides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13</c:v>
                </c:pt>
                <c:pt idx="1">
                  <c:v>47</c:v>
                </c:pt>
                <c:pt idx="2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3.5553069521647912E-2"/>
          <c:y val="0.16006832544135749"/>
          <c:w val="0.33409796417927368"/>
          <c:h val="0.18330141081440662"/>
        </c:manualLayout>
      </c:layout>
      <c:overlay val="0"/>
      <c:txPr>
        <a:bodyPr/>
        <a:lstStyle/>
        <a:p>
          <a:pPr>
            <a:defRPr sz="1400" b="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887063352302493"/>
          <c:y val="0.112751963075003"/>
          <c:w val="0.44562089391438281"/>
          <c:h val="0.871306738202273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AU TOTAL</c:v>
                </c:pt>
              </c:strCache>
            </c:strRef>
          </c:tx>
          <c:spPr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\%" sourceLinked="0"/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Feuil1!$A$2:$A$16</c:f>
              <c:strCache>
                <c:ptCount val="15"/>
                <c:pt idx="0">
                  <c:v>Les Etats-Unis</c:v>
                </c:pt>
                <c:pt idx="1">
                  <c:v>L'Allemagne</c:v>
                </c:pt>
                <c:pt idx="2">
                  <c:v>La Grande- Bretagne</c:v>
                </c:pt>
                <c:pt idx="3">
                  <c:v>La France</c:v>
                </c:pt>
                <c:pt idx="4">
                  <c:v>Le Japon</c:v>
                </c:pt>
                <c:pt idx="5">
                  <c:v>La Suède</c:v>
                </c:pt>
                <c:pt idx="6">
                  <c:v>La Chine</c:v>
                </c:pt>
                <c:pt idx="7">
                  <c:v>Le Canada</c:v>
                </c:pt>
                <c:pt idx="8">
                  <c:v>L'Italie</c:v>
                </c:pt>
                <c:pt idx="9">
                  <c:v>La Russie</c:v>
                </c:pt>
                <c:pt idx="10">
                  <c:v>L'Inde</c:v>
                </c:pt>
                <c:pt idx="11">
                  <c:v>La Corée du sud</c:v>
                </c:pt>
                <c:pt idx="12">
                  <c:v>Le Brésil</c:v>
                </c:pt>
                <c:pt idx="13">
                  <c:v>L'Espagne</c:v>
                </c:pt>
                <c:pt idx="14">
                  <c:v>Nr</c:v>
                </c:pt>
              </c:strCache>
            </c:strRef>
          </c:cat>
          <c:val>
            <c:numRef>
              <c:f>Feuil1!$B$2:$B$16</c:f>
              <c:numCache>
                <c:formatCode>General</c:formatCode>
                <c:ptCount val="15"/>
                <c:pt idx="0">
                  <c:v>84</c:v>
                </c:pt>
                <c:pt idx="1">
                  <c:v>41</c:v>
                </c:pt>
                <c:pt idx="2">
                  <c:v>39</c:v>
                </c:pt>
                <c:pt idx="3">
                  <c:v>29</c:v>
                </c:pt>
                <c:pt idx="4">
                  <c:v>23</c:v>
                </c:pt>
                <c:pt idx="5">
                  <c:v>22</c:v>
                </c:pt>
                <c:pt idx="6">
                  <c:v>15</c:v>
                </c:pt>
                <c:pt idx="7">
                  <c:v>15</c:v>
                </c:pt>
                <c:pt idx="8">
                  <c:v>8</c:v>
                </c:pt>
                <c:pt idx="9">
                  <c:v>6</c:v>
                </c:pt>
                <c:pt idx="10">
                  <c:v>5</c:v>
                </c:pt>
                <c:pt idx="11">
                  <c:v>4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86824576"/>
        <c:axId val="186826112"/>
      </c:barChart>
      <c:catAx>
        <c:axId val="1868245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86826112"/>
        <c:crosses val="autoZero"/>
        <c:auto val="1"/>
        <c:lblAlgn val="ctr"/>
        <c:lblOffset val="100"/>
        <c:noMultiLvlLbl val="0"/>
      </c:catAx>
      <c:valAx>
        <c:axId val="18682611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86824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581992309827446E-2"/>
          <c:y val="0.36383753133238106"/>
          <c:w val="0.34960121418080464"/>
          <c:h val="0.49867540130536098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numFmt formatCode="0\%" sourceLinked="0"/>
            <c:txPr>
              <a:bodyPr/>
              <a:lstStyle/>
              <a:p>
                <a:pPr>
                  <a:defRPr sz="1800" b="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Feuil1!$A$2:$A$4</c:f>
              <c:strCache>
                <c:ptCount val="3"/>
                <c:pt idx="0">
                  <c:v>C’est nécessaire et souhaitable</c:v>
                </c:pt>
                <c:pt idx="1">
                  <c:v>C’est nécessaire même si je ne le souhaite pas</c:v>
                </c:pt>
                <c:pt idx="2">
                  <c:v>Ce n’est ni nécessaire, ni souhaitable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56</c:v>
                </c:pt>
                <c:pt idx="1">
                  <c:v>32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7.2347265736206774E-3"/>
          <c:y val="0"/>
          <c:w val="0.54752239810108361"/>
          <c:h val="0.13654549617145167"/>
        </c:manualLayout>
      </c:layout>
      <c:overlay val="0"/>
      <c:txPr>
        <a:bodyPr/>
        <a:lstStyle/>
        <a:p>
          <a:pPr>
            <a:defRPr sz="1400" b="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52089860431016"/>
          <c:y val="0.35093790444647088"/>
          <c:w val="0.35864462239783051"/>
          <c:h val="0.51157502819127121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numFmt formatCode="0\%" sourceLinked="0"/>
            <c:txPr>
              <a:bodyPr/>
              <a:lstStyle/>
              <a:p>
                <a:pPr>
                  <a:defRPr sz="1800" b="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Feuil1!$A$2:$A$4</c:f>
              <c:strCache>
                <c:ptCount val="3"/>
                <c:pt idx="0">
                  <c:v>C'est primordial</c:v>
                </c:pt>
                <c:pt idx="1">
                  <c:v>C'est important mais pas primordial</c:v>
                </c:pt>
                <c:pt idx="2">
                  <c:v>C'est secondaire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57</c:v>
                </c:pt>
                <c:pt idx="1">
                  <c:v>37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3.2556269581293047E-2"/>
          <c:y val="1.5479552263092259E-2"/>
          <c:w val="0.51677481016319582"/>
          <c:h val="0.14944512305736191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400" b="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888085180130745"/>
          <c:y val="0.43385273884093806"/>
          <c:w val="0.36760135812393585"/>
          <c:h val="0.5658326998637902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Souvent</c:v>
                </c:pt>
              </c:strCache>
            </c:strRef>
          </c:tx>
          <c:spPr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Feuil1!$A$2:$A$6</c:f>
              <c:strCache>
                <c:ptCount val="5"/>
                <c:pt idx="0">
                  <c:v>Regarder des documentaires concernant des sujets liés à la science ou à la santé (...) </c:v>
                </c:pt>
                <c:pt idx="1">
                  <c:v>Lire des articles de presse concernant des sujets liés à la science ou la santé</c:v>
                </c:pt>
                <c:pt idx="2">
                  <c:v>Lire des revues scientifiques pour le grand public</c:v>
                </c:pt>
                <c:pt idx="3">
                  <c:v>Lire des livres ayant trait à la science ou à la santé (...)</c:v>
                </c:pt>
                <c:pt idx="4">
                  <c:v>Donner votre avis sur internet sur des sujets ou des articles concernant la science, ou la santé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34</c:v>
                </c:pt>
                <c:pt idx="1">
                  <c:v>29</c:v>
                </c:pt>
                <c:pt idx="2">
                  <c:v>11</c:v>
                </c:pt>
                <c:pt idx="3">
                  <c:v>11</c:v>
                </c:pt>
                <c:pt idx="4">
                  <c:v>8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Parfois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Feuil1!$A$2:$A$6</c:f>
              <c:strCache>
                <c:ptCount val="5"/>
                <c:pt idx="0">
                  <c:v>Regarder des documentaires concernant des sujets liés à la science ou à la santé (...) </c:v>
                </c:pt>
                <c:pt idx="1">
                  <c:v>Lire des articles de presse concernant des sujets liés à la science ou la santé</c:v>
                </c:pt>
                <c:pt idx="2">
                  <c:v>Lire des revues scientifiques pour le grand public</c:v>
                </c:pt>
                <c:pt idx="3">
                  <c:v>Lire des livres ayant trait à la science ou à la santé (...)</c:v>
                </c:pt>
                <c:pt idx="4">
                  <c:v>Donner votre avis sur internet sur des sujets ou des articles concernant la science, ou la santé</c:v>
                </c:pt>
              </c:strCache>
            </c:strRef>
          </c:cat>
          <c:val>
            <c:numRef>
              <c:f>Feuil1!$C$2:$C$6</c:f>
              <c:numCache>
                <c:formatCode>General</c:formatCode>
                <c:ptCount val="5"/>
                <c:pt idx="0">
                  <c:v>47</c:v>
                </c:pt>
                <c:pt idx="1">
                  <c:v>47</c:v>
                </c:pt>
                <c:pt idx="2">
                  <c:v>33</c:v>
                </c:pt>
                <c:pt idx="3">
                  <c:v>31</c:v>
                </c:pt>
                <c:pt idx="4">
                  <c:v>21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Rarement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Feuil1!$A$2:$A$6</c:f>
              <c:strCache>
                <c:ptCount val="5"/>
                <c:pt idx="0">
                  <c:v>Regarder des documentaires concernant des sujets liés à la science ou à la santé (...) </c:v>
                </c:pt>
                <c:pt idx="1">
                  <c:v>Lire des articles de presse concernant des sujets liés à la science ou la santé</c:v>
                </c:pt>
                <c:pt idx="2">
                  <c:v>Lire des revues scientifiques pour le grand public</c:v>
                </c:pt>
                <c:pt idx="3">
                  <c:v>Lire des livres ayant trait à la science ou à la santé (...)</c:v>
                </c:pt>
                <c:pt idx="4">
                  <c:v>Donner votre avis sur internet sur des sujets ou des articles concernant la science, ou la santé</c:v>
                </c:pt>
              </c:strCache>
            </c:strRef>
          </c:cat>
          <c:val>
            <c:numRef>
              <c:f>Feuil1!$D$2:$D$6</c:f>
              <c:numCache>
                <c:formatCode>General</c:formatCode>
                <c:ptCount val="5"/>
                <c:pt idx="0">
                  <c:v>14</c:v>
                </c:pt>
                <c:pt idx="1">
                  <c:v>17</c:v>
                </c:pt>
                <c:pt idx="2">
                  <c:v>31</c:v>
                </c:pt>
                <c:pt idx="3">
                  <c:v>34</c:v>
                </c:pt>
                <c:pt idx="4">
                  <c:v>27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Jamais</c:v>
                </c:pt>
              </c:strCache>
            </c:strRef>
          </c:tx>
          <c:spPr>
            <a:solidFill>
              <a:schemeClr val="accent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Feuil1!$A$2:$A$6</c:f>
              <c:strCache>
                <c:ptCount val="5"/>
                <c:pt idx="0">
                  <c:v>Regarder des documentaires concernant des sujets liés à la science ou à la santé (...) </c:v>
                </c:pt>
                <c:pt idx="1">
                  <c:v>Lire des articles de presse concernant des sujets liés à la science ou la santé</c:v>
                </c:pt>
                <c:pt idx="2">
                  <c:v>Lire des revues scientifiques pour le grand public</c:v>
                </c:pt>
                <c:pt idx="3">
                  <c:v>Lire des livres ayant trait à la science ou à la santé (...)</c:v>
                </c:pt>
                <c:pt idx="4">
                  <c:v>Donner votre avis sur internet sur des sujets ou des articles concernant la science, ou la santé</c:v>
                </c:pt>
              </c:strCache>
            </c:strRef>
          </c:cat>
          <c:val>
            <c:numRef>
              <c:f>Feuil1!$E$2:$E$6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25</c:v>
                </c:pt>
                <c:pt idx="3">
                  <c:v>24</c:v>
                </c:pt>
                <c:pt idx="4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38848"/>
        <c:axId val="5040384"/>
      </c:barChart>
      <c:catAx>
        <c:axId val="50388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040384"/>
        <c:crosses val="autoZero"/>
        <c:auto val="1"/>
        <c:lblAlgn val="ctr"/>
        <c:lblOffset val="100"/>
        <c:noMultiLvlLbl val="0"/>
      </c:catAx>
      <c:valAx>
        <c:axId val="504038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50388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4.0138608767124898E-2"/>
          <c:y val="0.31377884380861959"/>
          <c:w val="0.51653479316789774"/>
          <c:h val="4.6009884812079661E-2"/>
        </c:manualLayout>
      </c:layout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02188657233281"/>
          <c:y val="0.39221332645179818"/>
          <c:w val="0.41942559205080987"/>
          <c:h val="0.5532773525002318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3"/>
              <c:layout>
                <c:manualLayout>
                  <c:x val="2.056673833716139E-2"/>
                  <c:y val="-1.6278134790646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\%" sourceLinked="0"/>
            <c:txPr>
              <a:bodyPr/>
              <a:lstStyle/>
              <a:p>
                <a:pPr>
                  <a:defRPr sz="1800" b="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Feuil1!$A$2:$A$6</c:f>
              <c:strCache>
                <c:ptCount val="5"/>
                <c:pt idx="0">
                  <c:v>Tout à fait</c:v>
                </c:pt>
                <c:pt idx="1">
                  <c:v>Plutôt</c:v>
                </c:pt>
                <c:pt idx="2">
                  <c:v>Plutôt pas</c:v>
                </c:pt>
                <c:pt idx="3">
                  <c:v>Pas du tout</c:v>
                </c:pt>
                <c:pt idx="4">
                  <c:v>Ne se prononce pas 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28</c:v>
                </c:pt>
                <c:pt idx="1">
                  <c:v>54</c:v>
                </c:pt>
                <c:pt idx="2">
                  <c:v>16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4.113347667432278E-2"/>
          <c:y val="0.20618970734818931"/>
          <c:w val="0.5871713107279507"/>
          <c:h val="6.3928422349665462E-2"/>
        </c:manualLayout>
      </c:layout>
      <c:overlay val="0"/>
      <c:txPr>
        <a:bodyPr/>
        <a:lstStyle/>
        <a:p>
          <a:pPr>
            <a:defRPr sz="1400" b="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51588527014763"/>
          <c:y val="0.34643117916501287"/>
          <c:w val="0.50048232731056463"/>
          <c:h val="0.54252438409049442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3"/>
              <c:layout>
                <c:manualLayout>
                  <c:x val="1.5016686849855795E-2"/>
                  <c:y val="2.71302246510775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\%" sourceLinked="0"/>
            <c:txPr>
              <a:bodyPr/>
              <a:lstStyle/>
              <a:p>
                <a:pPr>
                  <a:defRPr sz="1800" b="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Feuil1!$A$2:$A$5</c:f>
              <c:strCache>
                <c:ptCount val="4"/>
                <c:pt idx="0">
                  <c:v>Tout à fait</c:v>
                </c:pt>
                <c:pt idx="1">
                  <c:v>Plutôt</c:v>
                </c:pt>
                <c:pt idx="2">
                  <c:v>Plutôt pas</c:v>
                </c:pt>
                <c:pt idx="3">
                  <c:v>Pas du tout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26</c:v>
                </c:pt>
                <c:pt idx="1">
                  <c:v>53</c:v>
                </c:pt>
                <c:pt idx="2">
                  <c:v>18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4.7162447246990015E-2"/>
          <c:y val="0.18991157255754279"/>
          <c:w val="0.70129247953680818"/>
          <c:h val="6.9354467279880955E-2"/>
        </c:manualLayout>
      </c:layout>
      <c:overlay val="0"/>
      <c:txPr>
        <a:bodyPr/>
        <a:lstStyle/>
        <a:p>
          <a:pPr>
            <a:defRPr sz="1400" b="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579835785116856"/>
          <c:y val="7.4578308417317427E-2"/>
          <c:w val="0.58708803227381934"/>
          <c:h val="0.904989326759237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Colonne2</c:v>
                </c:pt>
              </c:strCache>
            </c:strRef>
          </c:tx>
          <c:spPr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5"/>
              <c:layout>
                <c:manualLayout>
                  <c:x val="1.6841328035520084E-3"/>
                  <c:y val="2.24603954960391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\%" sourceLinked="0"/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Feuil1!$A$2:$A$19</c:f>
              <c:strCache>
                <c:ptCount val="18"/>
                <c:pt idx="0">
                  <c:v>La greffe d'organes</c:v>
                </c:pt>
                <c:pt idx="1">
                  <c:v>L'imagerie médicale</c:v>
                </c:pt>
                <c:pt idx="2">
                  <c:v>Les thérapies géniques</c:v>
                </c:pt>
                <c:pt idx="3">
                  <c:v>Le coeur artificiel</c:v>
                </c:pt>
                <c:pt idx="4">
                  <c:v>Le décryptage du génôme</c:v>
                </c:pt>
                <c:pt idx="5">
                  <c:v>La trithérapie</c:v>
                </c:pt>
                <c:pt idx="6">
                  <c:v>La reprogrammation des cellules souches</c:v>
                </c:pt>
                <c:pt idx="7">
                  <c:v>La contraception orale</c:v>
                </c:pt>
                <c:pt idx="8">
                  <c:v>La pompe à insuline</c:v>
                </c:pt>
                <c:pt idx="9">
                  <c:v>Les prothèses auditives</c:v>
                </c:pt>
                <c:pt idx="10">
                  <c:v>La fécondation in vitro</c:v>
                </c:pt>
                <c:pt idx="11">
                  <c:v>La découverte des antidépresseurs</c:v>
                </c:pt>
                <c:pt idx="12">
                  <c:v>Les cartes de surveillance des épidémies</c:v>
                </c:pt>
                <c:pt idx="13">
                  <c:v>La péridurale</c:v>
                </c:pt>
                <c:pt idx="14">
                  <c:v>La puce à ADN</c:v>
                </c:pt>
                <c:pt idx="15">
                  <c:v>Le clonage</c:v>
                </c:pt>
                <c:pt idx="16">
                  <c:v>Les OGM</c:v>
                </c:pt>
                <c:pt idx="17">
                  <c:v>Le viagra</c:v>
                </c:pt>
              </c:strCache>
            </c:strRef>
          </c:cat>
          <c:val>
            <c:numRef>
              <c:f>Feuil1!$B$2:$B$19</c:f>
              <c:numCache>
                <c:formatCode>General</c:formatCode>
                <c:ptCount val="18"/>
                <c:pt idx="0">
                  <c:v>70</c:v>
                </c:pt>
                <c:pt idx="1">
                  <c:v>65</c:v>
                </c:pt>
                <c:pt idx="2">
                  <c:v>51</c:v>
                </c:pt>
                <c:pt idx="3">
                  <c:v>47</c:v>
                </c:pt>
                <c:pt idx="4">
                  <c:v>35</c:v>
                </c:pt>
                <c:pt idx="5">
                  <c:v>34</c:v>
                </c:pt>
                <c:pt idx="6">
                  <c:v>32</c:v>
                </c:pt>
                <c:pt idx="7">
                  <c:v>27</c:v>
                </c:pt>
                <c:pt idx="8">
                  <c:v>22</c:v>
                </c:pt>
                <c:pt idx="9">
                  <c:v>20</c:v>
                </c:pt>
                <c:pt idx="10">
                  <c:v>18</c:v>
                </c:pt>
                <c:pt idx="11">
                  <c:v>16</c:v>
                </c:pt>
                <c:pt idx="12">
                  <c:v>15</c:v>
                </c:pt>
                <c:pt idx="13">
                  <c:v>13</c:v>
                </c:pt>
                <c:pt idx="14">
                  <c:v>12</c:v>
                </c:pt>
                <c:pt idx="15">
                  <c:v>8</c:v>
                </c:pt>
                <c:pt idx="16">
                  <c:v>6</c:v>
                </c:pt>
                <c:pt idx="17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86581376"/>
        <c:axId val="186582912"/>
      </c:barChart>
      <c:catAx>
        <c:axId val="1865813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86582912"/>
        <c:crosses val="autoZero"/>
        <c:auto val="1"/>
        <c:lblAlgn val="ctr"/>
        <c:lblOffset val="100"/>
        <c:noMultiLvlLbl val="0"/>
      </c:catAx>
      <c:valAx>
        <c:axId val="18658291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86581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24435551537612"/>
          <c:y val="0.43628480532570979"/>
          <c:w val="0.46167803092091586"/>
          <c:h val="0.5276901050341705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Très bien</c:v>
                </c:pt>
              </c:strCache>
            </c:strRef>
          </c:tx>
          <c:spPr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Feuil1!$A$2:$A$4</c:f>
              <c:strCache>
                <c:ptCount val="3"/>
                <c:pt idx="0">
                  <c:v>avancées</c:v>
                </c:pt>
                <c:pt idx="1">
                  <c:v>conséquences</c:v>
                </c:pt>
                <c:pt idx="2">
                  <c:v>débats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6</c:v>
                </c:pt>
                <c:pt idx="1">
                  <c:v>6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Plutôt bien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Feuil1!$A$2:$A$4</c:f>
              <c:strCache>
                <c:ptCount val="3"/>
                <c:pt idx="0">
                  <c:v>avancées</c:v>
                </c:pt>
                <c:pt idx="1">
                  <c:v>conséquences</c:v>
                </c:pt>
                <c:pt idx="2">
                  <c:v>débats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  <c:pt idx="0">
                  <c:v>35</c:v>
                </c:pt>
                <c:pt idx="1">
                  <c:v>35</c:v>
                </c:pt>
                <c:pt idx="2">
                  <c:v>33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Plutôt mal 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Feuil1!$A$2:$A$4</c:f>
              <c:strCache>
                <c:ptCount val="3"/>
                <c:pt idx="0">
                  <c:v>avancées</c:v>
                </c:pt>
                <c:pt idx="1">
                  <c:v>conséquences</c:v>
                </c:pt>
                <c:pt idx="2">
                  <c:v>débats</c:v>
                </c:pt>
              </c:strCache>
            </c:strRef>
          </c:cat>
          <c:val>
            <c:numRef>
              <c:f>Feuil1!$D$2:$D$4</c:f>
              <c:numCache>
                <c:formatCode>General</c:formatCode>
                <c:ptCount val="3"/>
                <c:pt idx="0">
                  <c:v>48</c:v>
                </c:pt>
                <c:pt idx="1">
                  <c:v>48</c:v>
                </c:pt>
                <c:pt idx="2">
                  <c:v>49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Très mal</c:v>
                </c:pt>
              </c:strCache>
            </c:strRef>
          </c:tx>
          <c:spPr>
            <a:solidFill>
              <a:schemeClr val="accent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Feuil1!$A$2:$A$4</c:f>
              <c:strCache>
                <c:ptCount val="3"/>
                <c:pt idx="0">
                  <c:v>avancées</c:v>
                </c:pt>
                <c:pt idx="1">
                  <c:v>conséquences</c:v>
                </c:pt>
                <c:pt idx="2">
                  <c:v>débats</c:v>
                </c:pt>
              </c:strCache>
            </c:strRef>
          </c:cat>
          <c:val>
            <c:numRef>
              <c:f>Feuil1!$E$2:$E$4</c:f>
              <c:numCache>
                <c:formatCode>General</c:formatCode>
                <c:ptCount val="3"/>
                <c:pt idx="0">
                  <c:v>11</c:v>
                </c:pt>
                <c:pt idx="1">
                  <c:v>11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100"/>
        <c:axId val="38757504"/>
        <c:axId val="38867328"/>
      </c:barChart>
      <c:catAx>
        <c:axId val="387575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8867328"/>
        <c:crosses val="autoZero"/>
        <c:auto val="1"/>
        <c:lblAlgn val="ctr"/>
        <c:lblOffset val="100"/>
        <c:noMultiLvlLbl val="0"/>
      </c:catAx>
      <c:valAx>
        <c:axId val="3886732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387575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899925784986962E-3"/>
          <c:y val="0.29636318646765825"/>
          <c:w val="0.59985268111572843"/>
          <c:h val="4.8729854336252904E-2"/>
        </c:manualLayout>
      </c:layout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46028870541179E-2"/>
          <c:y val="0.38728693734763814"/>
          <c:w val="0.32838489310714314"/>
          <c:h val="0.52925118270517568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rgbClr val="9933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3"/>
              <c:layout>
                <c:manualLayout>
                  <c:x val="9.4142263291201178E-3"/>
                  <c:y val="2.7128088412916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\%" sourceLinked="0"/>
            <c:txPr>
              <a:bodyPr/>
              <a:lstStyle/>
              <a:p>
                <a:pPr>
                  <a:defRPr sz="1800" b="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Feuil1!$A$2:$A$5</c:f>
              <c:strCache>
                <c:ptCount val="4"/>
                <c:pt idx="0">
                  <c:v>Très bien</c:v>
                </c:pt>
                <c:pt idx="1">
                  <c:v>Plutôt bien</c:v>
                </c:pt>
                <c:pt idx="2">
                  <c:v>Plutôt mal </c:v>
                </c:pt>
                <c:pt idx="3">
                  <c:v>Très mal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6</c:v>
                </c:pt>
                <c:pt idx="1">
                  <c:v>35</c:v>
                </c:pt>
                <c:pt idx="2">
                  <c:v>48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"/>
          <c:y val="0.11315938339838154"/>
          <c:w val="0.46809621240471339"/>
          <c:h val="7.9436928994680203E-2"/>
        </c:manualLayout>
      </c:layout>
      <c:overlay val="0"/>
      <c:txPr>
        <a:bodyPr/>
        <a:lstStyle/>
        <a:p>
          <a:pPr>
            <a:defRPr sz="1400" b="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46028870541179E-2"/>
          <c:y val="0.38728693734763814"/>
          <c:w val="0.32838489310714314"/>
          <c:h val="0.52925118270517568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rgbClr val="9933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3"/>
              <c:layout>
                <c:manualLayout>
                  <c:x val="9.4142263291201178E-3"/>
                  <c:y val="2.7128088412916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\%" sourceLinked="0"/>
            <c:txPr>
              <a:bodyPr/>
              <a:lstStyle/>
              <a:p>
                <a:pPr>
                  <a:defRPr sz="1800" b="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Feuil1!$A$2:$A$5</c:f>
              <c:strCache>
                <c:ptCount val="4"/>
                <c:pt idx="0">
                  <c:v>Très bien</c:v>
                </c:pt>
                <c:pt idx="1">
                  <c:v>Plutôt bien</c:v>
                </c:pt>
                <c:pt idx="2">
                  <c:v>Plutôt mal </c:v>
                </c:pt>
                <c:pt idx="3">
                  <c:v>Très mal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6</c:v>
                </c:pt>
                <c:pt idx="1">
                  <c:v>35</c:v>
                </c:pt>
                <c:pt idx="2">
                  <c:v>48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6.2761508860800777E-3"/>
          <c:y val="0.12074574093723972"/>
          <c:w val="0.47123428784775345"/>
          <c:h val="7.4379357302108082E-2"/>
        </c:manualLayout>
      </c:layout>
      <c:overlay val="0"/>
      <c:txPr>
        <a:bodyPr/>
        <a:lstStyle/>
        <a:p>
          <a:pPr>
            <a:defRPr sz="1400" b="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46028870541179E-2"/>
          <c:y val="0.38728693734763814"/>
          <c:w val="0.32838489310714314"/>
          <c:h val="0.52925118270517568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rgbClr val="9933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3"/>
              <c:layout>
                <c:manualLayout>
                  <c:x val="9.4142263291201178E-3"/>
                  <c:y val="2.7128088412916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\%" sourceLinked="0"/>
            <c:txPr>
              <a:bodyPr/>
              <a:lstStyle/>
              <a:p>
                <a:pPr>
                  <a:defRPr sz="1800" b="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Feuil1!$A$2:$A$5</c:f>
              <c:strCache>
                <c:ptCount val="4"/>
                <c:pt idx="0">
                  <c:v>Très bien</c:v>
                </c:pt>
                <c:pt idx="1">
                  <c:v>Plutôt bien</c:v>
                </c:pt>
                <c:pt idx="2">
                  <c:v>Plutôt mal </c:v>
                </c:pt>
                <c:pt idx="3">
                  <c:v>Très mal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6</c:v>
                </c:pt>
                <c:pt idx="1">
                  <c:v>33</c:v>
                </c:pt>
                <c:pt idx="2">
                  <c:v>49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"/>
          <c:y val="0.14097602770752821"/>
          <c:w val="0.47123428784775345"/>
          <c:h val="5.667785637810565E-2"/>
        </c:manualLayout>
      </c:layout>
      <c:overlay val="0"/>
      <c:txPr>
        <a:bodyPr/>
        <a:lstStyle/>
        <a:p>
          <a:pPr>
            <a:defRPr sz="1400" b="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767575524076978E-2"/>
          <c:y val="0.3309993836268888"/>
          <c:w val="0.45383830818783422"/>
          <c:h val="0.6570194912510066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Je comprends vraiment ce dont il s'agit</c:v>
                </c:pt>
              </c:strCache>
            </c:strRef>
          </c:tx>
          <c:spPr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Feuil1!$B$2:$B$10</c:f>
              <c:numCache>
                <c:formatCode>General</c:formatCode>
                <c:ptCount val="9"/>
                <c:pt idx="0">
                  <c:v>46</c:v>
                </c:pt>
                <c:pt idx="1">
                  <c:v>50</c:v>
                </c:pt>
                <c:pt idx="2">
                  <c:v>38</c:v>
                </c:pt>
                <c:pt idx="3">
                  <c:v>32</c:v>
                </c:pt>
                <c:pt idx="4">
                  <c:v>28</c:v>
                </c:pt>
                <c:pt idx="5">
                  <c:v>27</c:v>
                </c:pt>
                <c:pt idx="6">
                  <c:v>26</c:v>
                </c:pt>
                <c:pt idx="7">
                  <c:v>25</c:v>
                </c:pt>
                <c:pt idx="8">
                  <c:v>20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Je comprends à peu près ce dont il s'agit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Feuil1!$C$2:$C$10</c:f>
              <c:numCache>
                <c:formatCode>General</c:formatCode>
                <c:ptCount val="9"/>
                <c:pt idx="0">
                  <c:v>42</c:v>
                </c:pt>
                <c:pt idx="1">
                  <c:v>38</c:v>
                </c:pt>
                <c:pt idx="2">
                  <c:v>46</c:v>
                </c:pt>
                <c:pt idx="3">
                  <c:v>46</c:v>
                </c:pt>
                <c:pt idx="4">
                  <c:v>49</c:v>
                </c:pt>
                <c:pt idx="5">
                  <c:v>41</c:v>
                </c:pt>
                <c:pt idx="6">
                  <c:v>41</c:v>
                </c:pt>
                <c:pt idx="7">
                  <c:v>42</c:v>
                </c:pt>
                <c:pt idx="8">
                  <c:v>47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Je ne comprends pas vraiment ce dont il s'agit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Feuil1!$D$2:$D$10</c:f>
              <c:numCache>
                <c:formatCode>General</c:formatCode>
                <c:ptCount val="9"/>
                <c:pt idx="0">
                  <c:v>8</c:v>
                </c:pt>
                <c:pt idx="1">
                  <c:v>7</c:v>
                </c:pt>
                <c:pt idx="2">
                  <c:v>11</c:v>
                </c:pt>
                <c:pt idx="3">
                  <c:v>16</c:v>
                </c:pt>
                <c:pt idx="4">
                  <c:v>17</c:v>
                </c:pt>
                <c:pt idx="5">
                  <c:v>20</c:v>
                </c:pt>
                <c:pt idx="6">
                  <c:v>21</c:v>
                </c:pt>
                <c:pt idx="7">
                  <c:v>21</c:v>
                </c:pt>
                <c:pt idx="8">
                  <c:v>24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Je ne comprends pas du tout ce dont il s'agit</c:v>
                </c:pt>
              </c:strCache>
            </c:strRef>
          </c:tx>
          <c:spPr>
            <a:solidFill>
              <a:schemeClr val="accent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Feuil1!$E$2:$E$10</c:f>
              <c:numCache>
                <c:formatCode>General</c:formatCode>
                <c:ptCount val="9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11</c:v>
                </c:pt>
                <c:pt idx="6">
                  <c:v>11</c:v>
                </c:pt>
                <c:pt idx="7">
                  <c:v>11</c:v>
                </c:pt>
                <c:pt idx="8">
                  <c:v>8</c:v>
                </c:pt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Ne se prononce pas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8"/>
              <c:layout>
                <c:manualLayout>
                  <c:x val="-1.9599306832704176E-3"/>
                  <c:y val="-3.79506527951586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Feuil1!$F$2:$F$10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71784448"/>
        <c:axId val="171806720"/>
      </c:barChart>
      <c:catAx>
        <c:axId val="1717844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71806720"/>
        <c:crosses val="autoZero"/>
        <c:auto val="1"/>
        <c:lblAlgn val="ctr"/>
        <c:lblOffset val="100"/>
        <c:noMultiLvlLbl val="0"/>
      </c:catAx>
      <c:valAx>
        <c:axId val="17180672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717844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0.16477667383034919"/>
          <c:w val="0.61332573847333127"/>
          <c:h val="0.15150914286781597"/>
        </c:manualLayout>
      </c:layout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36688235678116"/>
          <c:y val="0.3309993836268888"/>
          <c:w val="0.46755782297072712"/>
          <c:h val="0.6361450157828872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Je comprends vraiment ce dont il s'agit</c:v>
                </c:pt>
              </c:strCache>
            </c:strRef>
          </c:tx>
          <c:spPr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Feuil1!$B$2:$B$11</c:f>
              <c:numCache>
                <c:formatCode>General</c:formatCode>
                <c:ptCount val="10"/>
                <c:pt idx="0">
                  <c:v>24</c:v>
                </c:pt>
                <c:pt idx="1">
                  <c:v>21</c:v>
                </c:pt>
                <c:pt idx="2">
                  <c:v>26</c:v>
                </c:pt>
                <c:pt idx="3">
                  <c:v>18</c:v>
                </c:pt>
                <c:pt idx="4">
                  <c:v>18</c:v>
                </c:pt>
                <c:pt idx="5">
                  <c:v>16</c:v>
                </c:pt>
                <c:pt idx="6">
                  <c:v>13</c:v>
                </c:pt>
                <c:pt idx="7">
                  <c:v>11</c:v>
                </c:pt>
                <c:pt idx="8">
                  <c:v>9</c:v>
                </c:pt>
                <c:pt idx="9">
                  <c:v>4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Je comprends à peu près ce dont il s'agit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Feuil1!$C$2:$C$11</c:f>
              <c:numCache>
                <c:formatCode>General</c:formatCode>
                <c:ptCount val="10"/>
                <c:pt idx="0">
                  <c:v>38</c:v>
                </c:pt>
                <c:pt idx="1">
                  <c:v>41</c:v>
                </c:pt>
                <c:pt idx="2">
                  <c:v>34</c:v>
                </c:pt>
                <c:pt idx="3">
                  <c:v>39</c:v>
                </c:pt>
                <c:pt idx="4">
                  <c:v>32</c:v>
                </c:pt>
                <c:pt idx="5">
                  <c:v>33</c:v>
                </c:pt>
                <c:pt idx="6">
                  <c:v>27</c:v>
                </c:pt>
                <c:pt idx="7">
                  <c:v>26</c:v>
                </c:pt>
                <c:pt idx="8">
                  <c:v>21</c:v>
                </c:pt>
                <c:pt idx="9">
                  <c:v>16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Je ne comprends pas vraiment ce dont il s'agit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Feuil1!$D$2:$D$11</c:f>
              <c:numCache>
                <c:formatCode>General</c:formatCode>
                <c:ptCount val="10"/>
                <c:pt idx="0">
                  <c:v>23</c:v>
                </c:pt>
                <c:pt idx="1">
                  <c:v>26</c:v>
                </c:pt>
                <c:pt idx="2">
                  <c:v>22</c:v>
                </c:pt>
                <c:pt idx="3">
                  <c:v>29</c:v>
                </c:pt>
                <c:pt idx="4">
                  <c:v>28</c:v>
                </c:pt>
                <c:pt idx="5">
                  <c:v>30</c:v>
                </c:pt>
                <c:pt idx="6">
                  <c:v>31</c:v>
                </c:pt>
                <c:pt idx="7">
                  <c:v>33</c:v>
                </c:pt>
                <c:pt idx="8">
                  <c:v>34</c:v>
                </c:pt>
                <c:pt idx="9">
                  <c:v>38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Je ne comprends pas du tout ce dont il s'agit</c:v>
                </c:pt>
              </c:strCache>
            </c:strRef>
          </c:tx>
          <c:spPr>
            <a:solidFill>
              <a:schemeClr val="accent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Feuil1!$E$2:$E$11</c:f>
              <c:numCache>
                <c:formatCode>General</c:formatCode>
                <c:ptCount val="10"/>
                <c:pt idx="0">
                  <c:v>14</c:v>
                </c:pt>
                <c:pt idx="1">
                  <c:v>11</c:v>
                </c:pt>
                <c:pt idx="2">
                  <c:v>17</c:v>
                </c:pt>
                <c:pt idx="3">
                  <c:v>13</c:v>
                </c:pt>
                <c:pt idx="4">
                  <c:v>21</c:v>
                </c:pt>
                <c:pt idx="5">
                  <c:v>20</c:v>
                </c:pt>
                <c:pt idx="6">
                  <c:v>28</c:v>
                </c:pt>
                <c:pt idx="7">
                  <c:v>29</c:v>
                </c:pt>
                <c:pt idx="8">
                  <c:v>35</c:v>
                </c:pt>
                <c:pt idx="9">
                  <c:v>41</c:v>
                </c:pt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Ne se prononce pas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8"/>
              <c:layout>
                <c:manualLayout>
                  <c:x val="-1.9599306832704176E-3"/>
                  <c:y val="-3.79506527951586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Feuil1!$F$2:$F$11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71922176"/>
        <c:axId val="171923712"/>
      </c:barChart>
      <c:catAx>
        <c:axId val="1719221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71923712"/>
        <c:crosses val="autoZero"/>
        <c:auto val="1"/>
        <c:lblAlgn val="ctr"/>
        <c:lblOffset val="100"/>
        <c:noMultiLvlLbl val="0"/>
      </c:catAx>
      <c:valAx>
        <c:axId val="17192371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719221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0.1685719942471843"/>
          <c:w val="0.61332573847333127"/>
          <c:h val="0.14202073255010367"/>
        </c:manualLayout>
      </c:layout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881967739553565"/>
          <c:y val="8.5670262642901215E-2"/>
          <c:w val="0.42516634958612687"/>
          <c:h val="0.906395233151697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AU TOTAL</c:v>
                </c:pt>
              </c:strCache>
            </c:strRef>
          </c:tx>
          <c:spPr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5"/>
            <c:invertIfNegative val="0"/>
            <c:bubble3D val="0"/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8"/>
            <c:invertIfNegative val="0"/>
            <c:bubble3D val="0"/>
            <c:spPr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1"/>
              <c:layout>
                <c:manualLayout>
                  <c:x val="-3.1468529735778909E-3"/>
                  <c:y val="4.89130518509160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9.78261037018321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tx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21%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0\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0\%" sourceLinked="0"/>
              <c:spPr/>
              <c:txPr>
                <a:bodyPr/>
                <a:lstStyle/>
                <a:p>
                  <a:pPr>
                    <a:defRPr sz="1600">
                      <a:solidFill>
                        <a:schemeClr val="accent3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0\%" sourceLinked="0"/>
              <c:spPr/>
              <c:txPr>
                <a:bodyPr/>
                <a:lstStyle/>
                <a:p>
                  <a:pPr>
                    <a:defRPr sz="1600">
                      <a:solidFill>
                        <a:schemeClr val="accent3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0\%" sourceLinked="0"/>
              <c:spPr/>
              <c:txPr>
                <a:bodyPr/>
                <a:lstStyle/>
                <a:p>
                  <a:pPr>
                    <a:defRPr sz="1600">
                      <a:solidFill>
                        <a:schemeClr val="accent3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0\%" sourceLinked="0"/>
              <c:spPr/>
              <c:txPr>
                <a:bodyPr/>
                <a:lstStyle/>
                <a:p>
                  <a:pPr>
                    <a:defRPr sz="1600">
                      <a:solidFill>
                        <a:schemeClr val="accent3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0\%" sourceLinked="0"/>
              <c:spPr/>
              <c:txPr>
                <a:bodyPr/>
                <a:lstStyle/>
                <a:p>
                  <a:pPr>
                    <a:defRPr sz="1600">
                      <a:solidFill>
                        <a:schemeClr val="accent3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1468529735778333E-3"/>
                  <c:y val="9.7826103701832198E-3"/>
                </c:manualLayout>
              </c:layout>
              <c:numFmt formatCode="0\%" sourceLinked="0"/>
              <c:spPr/>
              <c:txPr>
                <a:bodyPr/>
                <a:lstStyle/>
                <a:p>
                  <a:pPr>
                    <a:defRPr sz="1600">
                      <a:solidFill>
                        <a:schemeClr val="accent3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\%" sourceLinked="0"/>
            <c:txPr>
              <a:bodyPr/>
              <a:lstStyle/>
              <a:p>
                <a:pPr>
                  <a:defRPr sz="16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Feuil1!$A$2:$A$13</c:f>
              <c:strCache>
                <c:ptCount val="12"/>
                <c:pt idx="0">
                  <c:v>L'espoir</c:v>
                </c:pt>
                <c:pt idx="1">
                  <c:v>La curiosité</c:v>
                </c:pt>
                <c:pt idx="2">
                  <c:v>La fascination</c:v>
                </c:pt>
                <c:pt idx="3">
                  <c:v>L'admiration</c:v>
                </c:pt>
                <c:pt idx="4">
                  <c:v>La confiance</c:v>
                </c:pt>
                <c:pt idx="5">
                  <c:v>L'enthousiasme</c:v>
                </c:pt>
                <c:pt idx="6">
                  <c:v>L'inquiétude</c:v>
                </c:pt>
                <c:pt idx="7">
                  <c:v>La méfiance</c:v>
                </c:pt>
                <c:pt idx="8">
                  <c:v>L'incompréhension</c:v>
                </c:pt>
                <c:pt idx="9">
                  <c:v>La peur</c:v>
                </c:pt>
                <c:pt idx="10">
                  <c:v>L'indifférence</c:v>
                </c:pt>
                <c:pt idx="11">
                  <c:v>L'ennui</c:v>
                </c:pt>
              </c:strCache>
            </c:strRef>
          </c:cat>
          <c:val>
            <c:numRef>
              <c:f>Feuil1!$B$2:$B$13</c:f>
              <c:numCache>
                <c:formatCode>General</c:formatCode>
                <c:ptCount val="12"/>
                <c:pt idx="0">
                  <c:v>67</c:v>
                </c:pt>
                <c:pt idx="1">
                  <c:v>56</c:v>
                </c:pt>
                <c:pt idx="2">
                  <c:v>38</c:v>
                </c:pt>
                <c:pt idx="3">
                  <c:v>25</c:v>
                </c:pt>
                <c:pt idx="4">
                  <c:v>23</c:v>
                </c:pt>
                <c:pt idx="5">
                  <c:v>21</c:v>
                </c:pt>
                <c:pt idx="6">
                  <c:v>19</c:v>
                </c:pt>
                <c:pt idx="7">
                  <c:v>15</c:v>
                </c:pt>
                <c:pt idx="8">
                  <c:v>12</c:v>
                </c:pt>
                <c:pt idx="9">
                  <c:v>11</c:v>
                </c:pt>
                <c:pt idx="10">
                  <c:v>7</c:v>
                </c:pt>
                <c:pt idx="1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84918016"/>
        <c:axId val="184919552"/>
      </c:barChart>
      <c:catAx>
        <c:axId val="184918016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 b="0"/>
            </a:pPr>
            <a:endParaRPr lang="fr-FR"/>
          </a:p>
        </c:txPr>
        <c:crossAx val="184919552"/>
        <c:crosses val="autoZero"/>
        <c:auto val="1"/>
        <c:lblAlgn val="ctr"/>
        <c:lblOffset val="100"/>
        <c:noMultiLvlLbl val="0"/>
      </c:catAx>
      <c:valAx>
        <c:axId val="18491955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84918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DEAD5-F711-413A-836C-4C3BEAF86453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7E6FF-F7CA-467F-B4E3-E206D9268C0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71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4"/>
          <p:cNvGrpSpPr>
            <a:grpSpLocks noChangeAspect="1"/>
          </p:cNvGrpSpPr>
          <p:nvPr userDrawn="1"/>
        </p:nvGrpSpPr>
        <p:grpSpPr bwMode="gray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71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4"/>
          <p:cNvGrpSpPr>
            <a:grpSpLocks noChangeAspect="1"/>
          </p:cNvGrpSpPr>
          <p:nvPr userDrawn="1"/>
        </p:nvGrpSpPr>
        <p:grpSpPr bwMode="gray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55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itel 1"/>
          <p:cNvSpPr>
            <a:spLocks noGrp="1"/>
          </p:cNvSpPr>
          <p:nvPr>
            <p:ph type="ctrTitle"/>
          </p:nvPr>
        </p:nvSpPr>
        <p:spPr>
          <a:xfrm>
            <a:off x="824400" y="1598293"/>
            <a:ext cx="8176725" cy="99719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90000"/>
              </a:lnSpc>
              <a:defRPr sz="3600" b="1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29" name="Untertitel 2"/>
          <p:cNvSpPr>
            <a:spLocks noGrp="1"/>
          </p:cNvSpPr>
          <p:nvPr>
            <p:ph type="subTitle" idx="1"/>
          </p:nvPr>
        </p:nvSpPr>
        <p:spPr>
          <a:xfrm>
            <a:off x="824400" y="2642400"/>
            <a:ext cx="8176725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  <p:sp>
        <p:nvSpPr>
          <p:cNvPr id="37" name="Text Box 22"/>
          <p:cNvSpPr txBox="1">
            <a:spLocks noChangeArrowheads="1"/>
          </p:cNvSpPr>
          <p:nvPr userDrawn="1"/>
        </p:nvSpPr>
        <p:spPr bwMode="gray">
          <a:xfrm>
            <a:off x="2413000" y="6553200"/>
            <a:ext cx="43164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© 2012 Ipsos.  All rights reserved. Contains Ipsos' Confidential and Proprietary information and </a:t>
            </a:r>
            <a:b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may not be disclosed or reproduced without the prior written consent of Ipsos.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0" y="3960000"/>
            <a:ext cx="9144000" cy="2520000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67" y="385200"/>
            <a:ext cx="472580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72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4"/>
          <p:cNvGrpSpPr>
            <a:grpSpLocks noChangeAspect="1"/>
          </p:cNvGrpSpPr>
          <p:nvPr userDrawn="1"/>
        </p:nvGrpSpPr>
        <p:grpSpPr bwMode="gray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71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4"/>
          <p:cNvGrpSpPr>
            <a:grpSpLocks noChangeAspect="1"/>
          </p:cNvGrpSpPr>
          <p:nvPr userDrawn="1"/>
        </p:nvGrpSpPr>
        <p:grpSpPr bwMode="gray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55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itel 1"/>
          <p:cNvSpPr>
            <a:spLocks noGrp="1"/>
          </p:cNvSpPr>
          <p:nvPr>
            <p:ph type="ctrTitle"/>
          </p:nvPr>
        </p:nvSpPr>
        <p:spPr>
          <a:xfrm>
            <a:off x="824400" y="1598293"/>
            <a:ext cx="8176725" cy="99719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90000"/>
              </a:lnSpc>
              <a:defRPr sz="3600" b="1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29" name="Untertitel 2"/>
          <p:cNvSpPr>
            <a:spLocks noGrp="1"/>
          </p:cNvSpPr>
          <p:nvPr>
            <p:ph type="subTitle" idx="1"/>
          </p:nvPr>
        </p:nvSpPr>
        <p:spPr>
          <a:xfrm>
            <a:off x="824400" y="2642400"/>
            <a:ext cx="8176725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  <p:sp>
        <p:nvSpPr>
          <p:cNvPr id="37" name="Text Box 22"/>
          <p:cNvSpPr txBox="1">
            <a:spLocks noChangeArrowheads="1"/>
          </p:cNvSpPr>
          <p:nvPr userDrawn="1"/>
        </p:nvSpPr>
        <p:spPr bwMode="gray">
          <a:xfrm>
            <a:off x="2413000" y="6553200"/>
            <a:ext cx="43164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© 2012 Ipsos.  All rights reserved. Contains Ipsos' Confidential and Proprietary information and </a:t>
            </a:r>
            <a:b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may not be disclosed or reproduced without the prior written consent of Ipsos.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Inhaltsplatzhalter 2"/>
          <p:cNvSpPr>
            <a:spLocks noGrp="1"/>
          </p:cNvSpPr>
          <p:nvPr>
            <p:ph sz="quarter" idx="10"/>
          </p:nvPr>
        </p:nvSpPr>
        <p:spPr>
          <a:xfrm>
            <a:off x="0" y="3960000"/>
            <a:ext cx="9144000" cy="2520000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pic>
        <p:nvPicPr>
          <p:cNvPr id="39" name="Grafik 3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67" y="385200"/>
            <a:ext cx="472580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31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4"/>
          <p:cNvGrpSpPr>
            <a:grpSpLocks noChangeAspect="1"/>
          </p:cNvGrpSpPr>
          <p:nvPr userDrawn="1"/>
        </p:nvGrpSpPr>
        <p:grpSpPr bwMode="gray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71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4"/>
          <p:cNvGrpSpPr>
            <a:grpSpLocks noChangeAspect="1"/>
          </p:cNvGrpSpPr>
          <p:nvPr userDrawn="1"/>
        </p:nvGrpSpPr>
        <p:grpSpPr bwMode="gray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55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 Box 22"/>
          <p:cNvSpPr txBox="1">
            <a:spLocks noChangeArrowheads="1"/>
          </p:cNvSpPr>
          <p:nvPr userDrawn="1"/>
        </p:nvSpPr>
        <p:spPr bwMode="gray">
          <a:xfrm>
            <a:off x="824400" y="6553200"/>
            <a:ext cx="43164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© 2012 Ipsos.  All rights reserved. Contains Ipsos' Confidential and Proprietary information </a:t>
            </a:r>
            <a:b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and may not be disclosed or reproduced without the prior written consent of Ipsos.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itel 1"/>
          <p:cNvSpPr>
            <a:spLocks noGrp="1"/>
          </p:cNvSpPr>
          <p:nvPr>
            <p:ph type="ctrTitle"/>
          </p:nvPr>
        </p:nvSpPr>
        <p:spPr>
          <a:xfrm>
            <a:off x="824400" y="2113200"/>
            <a:ext cx="3960000" cy="99719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3600" b="1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9" name="Untertitel 2"/>
          <p:cNvSpPr>
            <a:spLocks noGrp="1"/>
          </p:cNvSpPr>
          <p:nvPr>
            <p:ph type="subTitle" idx="1"/>
          </p:nvPr>
        </p:nvSpPr>
        <p:spPr>
          <a:xfrm>
            <a:off x="824400" y="3171599"/>
            <a:ext cx="3780000" cy="1080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  <p:pic>
        <p:nvPicPr>
          <p:cNvPr id="40" name="Grafik 3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67" y="385200"/>
            <a:ext cx="472580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17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&amp; Resul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29199" y="6566400"/>
            <a:ext cx="3600000" cy="18466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grpSp>
        <p:nvGrpSpPr>
          <p:cNvPr id="23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Freeform 34"/>
          <p:cNvSpPr>
            <a:spLocks/>
          </p:cNvSpPr>
          <p:nvPr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5"/>
          <p:cNvSpPr>
            <a:spLocks/>
          </p:cNvSpPr>
          <p:nvPr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6"/>
          <p:cNvSpPr>
            <a:spLocks/>
          </p:cNvSpPr>
          <p:nvPr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58595B">
                <a:alpha val="3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7"/>
          <p:cNvSpPr>
            <a:spLocks/>
          </p:cNvSpPr>
          <p:nvPr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8"/>
          <p:cNvSpPr>
            <a:spLocks/>
          </p:cNvSpPr>
          <p:nvPr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58595B">
                <a:alpha val="3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grpSp>
        <p:nvGrpSpPr>
          <p:cNvPr id="66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6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Inhaltsplatzhalter 2"/>
          <p:cNvSpPr>
            <a:spLocks noGrp="1"/>
          </p:cNvSpPr>
          <p:nvPr>
            <p:ph idx="1" hasCustomPrompt="1"/>
          </p:nvPr>
        </p:nvSpPr>
        <p:spPr>
          <a:xfrm>
            <a:off x="352800" y="979200"/>
            <a:ext cx="7740000" cy="540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/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600"/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§"/>
              <a:defRPr sz="1400"/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/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grpSp>
        <p:nvGrpSpPr>
          <p:cNvPr id="45" name="Gruppieren 44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</p:grpSpPr>
        <p:sp>
          <p:nvSpPr>
            <p:cNvPr id="46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290622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 bwMode="auto">
          <a:xfrm>
            <a:off x="0" y="950913"/>
            <a:ext cx="4760913" cy="5003800"/>
          </a:xfrm>
          <a:custGeom>
            <a:avLst/>
            <a:gdLst>
              <a:gd name="T0" fmla="*/ 692 w 1492"/>
              <a:gd name="T1" fmla="*/ 0 h 1600"/>
              <a:gd name="T2" fmla="*/ 0 w 1492"/>
              <a:gd name="T3" fmla="*/ 399 h 1600"/>
              <a:gd name="T4" fmla="*/ 0 w 1492"/>
              <a:gd name="T5" fmla="*/ 1202 h 1600"/>
              <a:gd name="T6" fmla="*/ 692 w 1492"/>
              <a:gd name="T7" fmla="*/ 1600 h 1600"/>
              <a:gd name="T8" fmla="*/ 1492 w 1492"/>
              <a:gd name="T9" fmla="*/ 800 h 1600"/>
              <a:gd name="T10" fmla="*/ 692 w 1492"/>
              <a:gd name="T11" fmla="*/ 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3"/>
          <p:cNvSpPr>
            <a:spLocks/>
          </p:cNvSpPr>
          <p:nvPr userDrawn="1"/>
        </p:nvSpPr>
        <p:spPr bwMode="auto">
          <a:xfrm>
            <a:off x="7435850" y="1541463"/>
            <a:ext cx="1711325" cy="2360612"/>
          </a:xfrm>
          <a:custGeom>
            <a:avLst/>
            <a:gdLst>
              <a:gd name="T0" fmla="*/ 520 w 520"/>
              <a:gd name="T1" fmla="*/ 32 h 740"/>
              <a:gd name="T2" fmla="*/ 370 w 520"/>
              <a:gd name="T3" fmla="*/ 0 h 740"/>
              <a:gd name="T4" fmla="*/ 0 w 520"/>
              <a:gd name="T5" fmla="*/ 370 h 740"/>
              <a:gd name="T6" fmla="*/ 370 w 520"/>
              <a:gd name="T7" fmla="*/ 740 h 740"/>
              <a:gd name="T8" fmla="*/ 520 w 520"/>
              <a:gd name="T9" fmla="*/ 709 h 740"/>
              <a:gd name="T10" fmla="*/ 520 w 520"/>
              <a:gd name="T11" fmla="*/ 3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-3175" y="6272213"/>
            <a:ext cx="641350" cy="592137"/>
          </a:xfrm>
          <a:custGeom>
            <a:avLst/>
            <a:gdLst>
              <a:gd name="T0" fmla="*/ 189 w 191"/>
              <a:gd name="T1" fmla="*/ 183 h 183"/>
              <a:gd name="T2" fmla="*/ 191 w 191"/>
              <a:gd name="T3" fmla="*/ 160 h 183"/>
              <a:gd name="T4" fmla="*/ 31 w 191"/>
              <a:gd name="T5" fmla="*/ 0 h 183"/>
              <a:gd name="T6" fmla="*/ 0 w 191"/>
              <a:gd name="T7" fmla="*/ 3 h 183"/>
              <a:gd name="T8" fmla="*/ 0 w 191"/>
              <a:gd name="T9" fmla="*/ 183 h 183"/>
              <a:gd name="T10" fmla="*/ 189 w 191"/>
              <a:gd name="T11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9200" y="4680000"/>
            <a:ext cx="4430833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grpSp>
        <p:nvGrpSpPr>
          <p:cNvPr id="12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13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Freeform 5"/>
          <p:cNvSpPr>
            <a:spLocks/>
          </p:cNvSpPr>
          <p:nvPr userDrawn="1"/>
        </p:nvSpPr>
        <p:spPr bwMode="ltGray">
          <a:xfrm>
            <a:off x="584200" y="5846763"/>
            <a:ext cx="917575" cy="746125"/>
          </a:xfrm>
          <a:custGeom>
            <a:avLst/>
            <a:gdLst>
              <a:gd name="T0" fmla="*/ 0 w 578"/>
              <a:gd name="T1" fmla="*/ 470 h 470"/>
              <a:gd name="T2" fmla="*/ 286 w 578"/>
              <a:gd name="T3" fmla="*/ 270 h 470"/>
              <a:gd name="T4" fmla="*/ 578 w 578"/>
              <a:gd name="T5" fmla="*/ 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1288" y="2935198"/>
            <a:ext cx="4419137" cy="99719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defRPr sz="3600" b="1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grpSp>
        <p:nvGrpSpPr>
          <p:cNvPr id="49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50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Line 4"/>
          <p:cNvSpPr>
            <a:spLocks noChangeShapeType="1"/>
          </p:cNvSpPr>
          <p:nvPr userDrawn="1"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solidFill>
            <a:schemeClr val="bg1"/>
          </a:solidFill>
          <a:ln w="12700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2" name="Gruppieren 41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  <a:solidFill>
            <a:schemeClr val="bg1"/>
          </a:solidFill>
        </p:grpSpPr>
        <p:sp>
          <p:nvSpPr>
            <p:cNvPr id="43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741949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&amp; Resul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38799" y="6566400"/>
            <a:ext cx="3600000" cy="18466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grpSp>
        <p:nvGrpSpPr>
          <p:cNvPr id="23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grpSp>
        <p:nvGrpSpPr>
          <p:cNvPr id="66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6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Freeform 10"/>
          <p:cNvSpPr>
            <a:spLocks/>
          </p:cNvSpPr>
          <p:nvPr userDrawn="1"/>
        </p:nvSpPr>
        <p:spPr bwMode="auto">
          <a:xfrm>
            <a:off x="4572000" y="6296025"/>
            <a:ext cx="1169988" cy="561975"/>
          </a:xfrm>
          <a:custGeom>
            <a:avLst/>
            <a:gdLst>
              <a:gd name="T0" fmla="*/ 0 w 366"/>
              <a:gd name="T1" fmla="*/ 175 h 175"/>
              <a:gd name="T2" fmla="*/ 366 w 366"/>
              <a:gd name="T3" fmla="*/ 175 h 175"/>
              <a:gd name="T4" fmla="*/ 183 w 366"/>
              <a:gd name="T5" fmla="*/ 0 h 175"/>
              <a:gd name="T6" fmla="*/ 0 w 366"/>
              <a:gd name="T7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6" h="175">
                <a:moveTo>
                  <a:pt x="0" y="175"/>
                </a:moveTo>
                <a:cubicBezTo>
                  <a:pt x="366" y="175"/>
                  <a:pt x="366" y="175"/>
                  <a:pt x="366" y="175"/>
                </a:cubicBezTo>
                <a:cubicBezTo>
                  <a:pt x="362" y="78"/>
                  <a:pt x="282" y="0"/>
                  <a:pt x="183" y="0"/>
                </a:cubicBezTo>
                <a:cubicBezTo>
                  <a:pt x="84" y="0"/>
                  <a:pt x="4" y="78"/>
                  <a:pt x="0" y="17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0" name="Freeform 14"/>
          <p:cNvSpPr>
            <a:spLocks/>
          </p:cNvSpPr>
          <p:nvPr userDrawn="1"/>
        </p:nvSpPr>
        <p:spPr bwMode="auto">
          <a:xfrm>
            <a:off x="0" y="3725819"/>
            <a:ext cx="811213" cy="3132181"/>
          </a:xfrm>
          <a:custGeom>
            <a:avLst/>
            <a:gdLst>
              <a:gd name="T0" fmla="*/ 0 w 322"/>
              <a:gd name="T1" fmla="*/ 0 h 1016"/>
              <a:gd name="T2" fmla="*/ 0 w 322"/>
              <a:gd name="T3" fmla="*/ 1016 h 1016"/>
              <a:gd name="T4" fmla="*/ 140 w 322"/>
              <a:gd name="T5" fmla="*/ 1016 h 1016"/>
              <a:gd name="T6" fmla="*/ 322 w 322"/>
              <a:gd name="T7" fmla="*/ 564 h 1016"/>
              <a:gd name="T8" fmla="*/ 0 w 322"/>
              <a:gd name="T9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" h="1016">
                <a:moveTo>
                  <a:pt x="0" y="0"/>
                </a:moveTo>
                <a:cubicBezTo>
                  <a:pt x="0" y="1016"/>
                  <a:pt x="0" y="1016"/>
                  <a:pt x="0" y="1016"/>
                </a:cubicBezTo>
                <a:cubicBezTo>
                  <a:pt x="140" y="1016"/>
                  <a:pt x="140" y="1016"/>
                  <a:pt x="140" y="1016"/>
                </a:cubicBezTo>
                <a:cubicBezTo>
                  <a:pt x="253" y="899"/>
                  <a:pt x="322" y="739"/>
                  <a:pt x="322" y="564"/>
                </a:cubicBezTo>
                <a:cubicBezTo>
                  <a:pt x="322" y="324"/>
                  <a:pt x="193" y="114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1" name="Freihandform 50"/>
          <p:cNvSpPr/>
          <p:nvPr userDrawn="1"/>
        </p:nvSpPr>
        <p:spPr bwMode="ltGray">
          <a:xfrm>
            <a:off x="388189" y="8626"/>
            <a:ext cx="2104845" cy="4097548"/>
          </a:xfrm>
          <a:custGeom>
            <a:avLst/>
            <a:gdLst>
              <a:gd name="connsiteX0" fmla="*/ 0 w 2717320"/>
              <a:gd name="connsiteY0" fmla="*/ 4097548 h 4097548"/>
              <a:gd name="connsiteX1" fmla="*/ 543464 w 2717320"/>
              <a:gd name="connsiteY1" fmla="*/ 1673525 h 4097548"/>
              <a:gd name="connsiteX2" fmla="*/ 2717320 w 2717320"/>
              <a:gd name="connsiteY2" fmla="*/ 0 h 4097548"/>
              <a:gd name="connsiteX3" fmla="*/ 2717320 w 2717320"/>
              <a:gd name="connsiteY3" fmla="*/ 0 h 4097548"/>
              <a:gd name="connsiteX0" fmla="*/ 0 w 2717320"/>
              <a:gd name="connsiteY0" fmla="*/ 4097548 h 4097548"/>
              <a:gd name="connsiteX1" fmla="*/ 724619 w 2717320"/>
              <a:gd name="connsiteY1" fmla="*/ 1639019 h 4097548"/>
              <a:gd name="connsiteX2" fmla="*/ 2717320 w 2717320"/>
              <a:gd name="connsiteY2" fmla="*/ 0 h 4097548"/>
              <a:gd name="connsiteX3" fmla="*/ 2717320 w 2717320"/>
              <a:gd name="connsiteY3" fmla="*/ 0 h 4097548"/>
              <a:gd name="connsiteX0" fmla="*/ 0 w 2717320"/>
              <a:gd name="connsiteY0" fmla="*/ 4097548 h 4097548"/>
              <a:gd name="connsiteX1" fmla="*/ 869393 w 2717320"/>
              <a:gd name="connsiteY1" fmla="*/ 1708030 h 4097548"/>
              <a:gd name="connsiteX2" fmla="*/ 2717320 w 2717320"/>
              <a:gd name="connsiteY2" fmla="*/ 0 h 4097548"/>
              <a:gd name="connsiteX3" fmla="*/ 2717320 w 2717320"/>
              <a:gd name="connsiteY3" fmla="*/ 0 h 409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7320" h="4097548">
                <a:moveTo>
                  <a:pt x="0" y="4097548"/>
                </a:moveTo>
                <a:cubicBezTo>
                  <a:pt x="45288" y="3226999"/>
                  <a:pt x="416506" y="2390955"/>
                  <a:pt x="869393" y="1708030"/>
                </a:cubicBezTo>
                <a:cubicBezTo>
                  <a:pt x="1322280" y="1025105"/>
                  <a:pt x="2409332" y="284672"/>
                  <a:pt x="2717320" y="0"/>
                </a:cubicBezTo>
                <a:lnTo>
                  <a:pt x="2717320" y="0"/>
                </a:lnTo>
              </a:path>
            </a:pathLst>
          </a:custGeom>
          <a:noFill/>
          <a:ln w="12700">
            <a:solidFill>
              <a:srgbClr val="58595B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nhaltsplatzhalter 2"/>
          <p:cNvSpPr>
            <a:spLocks noGrp="1"/>
          </p:cNvSpPr>
          <p:nvPr>
            <p:ph idx="1" hasCustomPrompt="1"/>
          </p:nvPr>
        </p:nvSpPr>
        <p:spPr>
          <a:xfrm>
            <a:off x="1051200" y="982800"/>
            <a:ext cx="7959600" cy="5184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/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600"/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§"/>
              <a:defRPr sz="1400"/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/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grpSp>
        <p:nvGrpSpPr>
          <p:cNvPr id="41" name="Gruppieren 40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</p:grpSpPr>
        <p:sp>
          <p:nvSpPr>
            <p:cNvPr id="42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236181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52799" y="6566400"/>
            <a:ext cx="3600000" cy="18466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grpSp>
        <p:nvGrpSpPr>
          <p:cNvPr id="23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grpSp>
        <p:nvGrpSpPr>
          <p:cNvPr id="66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6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" name="Inhaltsplatzhalter 2"/>
          <p:cNvSpPr>
            <a:spLocks noGrp="1"/>
          </p:cNvSpPr>
          <p:nvPr>
            <p:ph idx="1" hasCustomPrompt="1"/>
          </p:nvPr>
        </p:nvSpPr>
        <p:spPr>
          <a:xfrm>
            <a:off x="352800" y="982800"/>
            <a:ext cx="8657850" cy="540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/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600"/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§"/>
              <a:defRPr sz="1400"/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/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grpSp>
        <p:nvGrpSpPr>
          <p:cNvPr id="39" name="Gruppieren 38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</p:grpSpPr>
        <p:sp>
          <p:nvSpPr>
            <p:cNvPr id="40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05509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 plain &amp;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grpSp>
        <p:nvGrpSpPr>
          <p:cNvPr id="67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68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52799" y="6566400"/>
            <a:ext cx="3600000" cy="18466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sp>
        <p:nvSpPr>
          <p:cNvPr id="8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6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2800" y="982800"/>
            <a:ext cx="8657850" cy="540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Calibri" pitchFamily="34" charset="0"/>
              <a:buChar char="─"/>
              <a:defRPr sz="1600">
                <a:solidFill>
                  <a:schemeClr val="bg1"/>
                </a:solidFill>
                <a:latin typeface="+mn-lt"/>
              </a:defRPr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+mn-lt"/>
              </a:defRPr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>
                <a:solidFill>
                  <a:schemeClr val="bg1"/>
                </a:solidFill>
                <a:latin typeface="+mn-lt"/>
              </a:defRPr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grpSp>
        <p:nvGrpSpPr>
          <p:cNvPr id="39" name="Gruppieren 38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  <a:solidFill>
            <a:schemeClr val="bg1"/>
          </a:solidFill>
        </p:grpSpPr>
        <p:sp>
          <p:nvSpPr>
            <p:cNvPr id="40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213978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560388"/>
            <a:ext cx="8885238" cy="4503737"/>
          </a:xfrm>
          <a:custGeom>
            <a:avLst/>
            <a:gdLst>
              <a:gd name="T0" fmla="*/ 0 w 5597"/>
              <a:gd name="T1" fmla="*/ 2060 h 2837"/>
              <a:gd name="T2" fmla="*/ 3918 w 5597"/>
              <a:gd name="T3" fmla="*/ 0 h 2837"/>
              <a:gd name="T4" fmla="*/ 5597 w 5597"/>
              <a:gd name="T5" fmla="*/ 2837 h 2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97" h="2837">
                <a:moveTo>
                  <a:pt x="0" y="2060"/>
                </a:moveTo>
                <a:lnTo>
                  <a:pt x="3918" y="0"/>
                </a:lnTo>
                <a:lnTo>
                  <a:pt x="5597" y="2837"/>
                </a:lnTo>
              </a:path>
            </a:pathLst>
          </a:custGeom>
          <a:noFill/>
          <a:ln w="12700">
            <a:solidFill>
              <a:srgbClr val="FFFFFF">
                <a:alpha val="29804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609975" y="5272088"/>
            <a:ext cx="4583113" cy="1589087"/>
          </a:xfrm>
          <a:custGeom>
            <a:avLst/>
            <a:gdLst>
              <a:gd name="T0" fmla="*/ 1432 w 1432"/>
              <a:gd name="T1" fmla="*/ 496 h 496"/>
              <a:gd name="T2" fmla="*/ 716 w 1432"/>
              <a:gd name="T3" fmla="*/ 0 h 496"/>
              <a:gd name="T4" fmla="*/ 0 w 1432"/>
              <a:gd name="T5" fmla="*/ 496 h 496"/>
              <a:gd name="T6" fmla="*/ 1432 w 1432"/>
              <a:gd name="T7" fmla="*/ 49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32" h="496">
                <a:moveTo>
                  <a:pt x="1432" y="496"/>
                </a:moveTo>
                <a:cubicBezTo>
                  <a:pt x="1323" y="207"/>
                  <a:pt x="1044" y="0"/>
                  <a:pt x="716" y="0"/>
                </a:cubicBezTo>
                <a:cubicBezTo>
                  <a:pt x="388" y="0"/>
                  <a:pt x="109" y="207"/>
                  <a:pt x="0" y="496"/>
                </a:cubicBezTo>
                <a:lnTo>
                  <a:pt x="1432" y="4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8547100" y="4954588"/>
            <a:ext cx="601663" cy="1368425"/>
          </a:xfrm>
          <a:custGeom>
            <a:avLst/>
            <a:gdLst>
              <a:gd name="T0" fmla="*/ 184 w 184"/>
              <a:gd name="T1" fmla="*/ 0 h 420"/>
              <a:gd name="T2" fmla="*/ 0 w 184"/>
              <a:gd name="T3" fmla="*/ 210 h 420"/>
              <a:gd name="T4" fmla="*/ 184 w 184"/>
              <a:gd name="T5" fmla="*/ 420 h 420"/>
              <a:gd name="T6" fmla="*/ 184 w 184"/>
              <a:gd name="T7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" h="420">
                <a:moveTo>
                  <a:pt x="184" y="0"/>
                </a:moveTo>
                <a:cubicBezTo>
                  <a:pt x="80" y="14"/>
                  <a:pt x="0" y="103"/>
                  <a:pt x="0" y="210"/>
                </a:cubicBezTo>
                <a:cubicBezTo>
                  <a:pt x="0" y="318"/>
                  <a:pt x="80" y="407"/>
                  <a:pt x="184" y="420"/>
                </a:cubicBezTo>
                <a:lnTo>
                  <a:pt x="1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grpSp>
        <p:nvGrpSpPr>
          <p:cNvPr id="46" name="Group 4"/>
          <p:cNvGrpSpPr>
            <a:grpSpLocks noChangeAspect="1"/>
          </p:cNvGrpSpPr>
          <p:nvPr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4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65124" y="6566400"/>
            <a:ext cx="3240000" cy="18466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sp>
        <p:nvSpPr>
          <p:cNvPr id="6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25" name="Inhaltsplatzhalter 2"/>
          <p:cNvSpPr>
            <a:spLocks noGrp="1"/>
          </p:cNvSpPr>
          <p:nvPr>
            <p:ph idx="1" hasCustomPrompt="1"/>
          </p:nvPr>
        </p:nvSpPr>
        <p:spPr>
          <a:xfrm>
            <a:off x="352800" y="982800"/>
            <a:ext cx="7733925" cy="414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Calibri" pitchFamily="34" charset="0"/>
              <a:buChar char="─"/>
              <a:defRPr sz="1600">
                <a:solidFill>
                  <a:schemeClr val="bg1"/>
                </a:solidFill>
                <a:latin typeface="+mn-lt"/>
              </a:defRPr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+mn-lt"/>
              </a:defRPr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>
                <a:solidFill>
                  <a:schemeClr val="bg1"/>
                </a:solidFill>
                <a:latin typeface="+mn-lt"/>
              </a:defRPr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77640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5580000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grpSp>
        <p:nvGrpSpPr>
          <p:cNvPr id="46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4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65124" y="6566400"/>
            <a:ext cx="3600000" cy="18466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sp>
        <p:nvSpPr>
          <p:cNvPr id="6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2" name="Freeform 2"/>
          <p:cNvSpPr>
            <a:spLocks/>
          </p:cNvSpPr>
          <p:nvPr userDrawn="1"/>
        </p:nvSpPr>
        <p:spPr bwMode="grayWhite">
          <a:xfrm>
            <a:off x="6581775" y="0"/>
            <a:ext cx="2562225" cy="1905000"/>
          </a:xfrm>
          <a:custGeom>
            <a:avLst/>
            <a:gdLst>
              <a:gd name="T0" fmla="*/ 4304 w 4304"/>
              <a:gd name="T1" fmla="*/ 0 h 3200"/>
              <a:gd name="T2" fmla="*/ 13 w 4304"/>
              <a:gd name="T3" fmla="*/ 0 h 3200"/>
              <a:gd name="T4" fmla="*/ 0 w 4304"/>
              <a:gd name="T5" fmla="*/ 252 h 3200"/>
              <a:gd name="T6" fmla="*/ 2945 w 4304"/>
              <a:gd name="T7" fmla="*/ 3200 h 3200"/>
              <a:gd name="T8" fmla="*/ 4304 w 4304"/>
              <a:gd name="T9" fmla="*/ 2867 h 3200"/>
              <a:gd name="T10" fmla="*/ 4304 w 4304"/>
              <a:gd name="T11" fmla="*/ 0 h 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04" h="3200">
                <a:moveTo>
                  <a:pt x="4304" y="0"/>
                </a:moveTo>
                <a:cubicBezTo>
                  <a:pt x="13" y="0"/>
                  <a:pt x="13" y="0"/>
                  <a:pt x="13" y="0"/>
                </a:cubicBezTo>
                <a:cubicBezTo>
                  <a:pt x="7" y="82"/>
                  <a:pt x="0" y="164"/>
                  <a:pt x="0" y="252"/>
                </a:cubicBezTo>
                <a:cubicBezTo>
                  <a:pt x="0" y="1878"/>
                  <a:pt x="1322" y="3200"/>
                  <a:pt x="2945" y="3200"/>
                </a:cubicBezTo>
                <a:cubicBezTo>
                  <a:pt x="3436" y="3200"/>
                  <a:pt x="3895" y="3081"/>
                  <a:pt x="4304" y="2867"/>
                </a:cubicBezTo>
                <a:lnTo>
                  <a:pt x="43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3"/>
          <p:cNvSpPr>
            <a:spLocks noChangeArrowheads="1"/>
          </p:cNvSpPr>
          <p:nvPr userDrawn="1"/>
        </p:nvSpPr>
        <p:spPr bwMode="grayWhite">
          <a:xfrm>
            <a:off x="730250" y="1889125"/>
            <a:ext cx="1522413" cy="152241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4"/>
          <p:cNvSpPr>
            <a:spLocks noChangeShapeType="1"/>
          </p:cNvSpPr>
          <p:nvPr userDrawn="1"/>
        </p:nvSpPr>
        <p:spPr bwMode="grayWhite">
          <a:xfrm flipH="1" flipV="1">
            <a:off x="3792538" y="0"/>
            <a:ext cx="2847975" cy="468313"/>
          </a:xfrm>
          <a:prstGeom prst="line">
            <a:avLst/>
          </a:prstGeom>
          <a:noFill/>
          <a:ln w="12700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grayWhite">
          <a:xfrm flipH="1" flipV="1">
            <a:off x="1911350" y="0"/>
            <a:ext cx="4729163" cy="601663"/>
          </a:xfrm>
          <a:prstGeom prst="line">
            <a:avLst/>
          </a:prstGeom>
          <a:noFill/>
          <a:ln w="12700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grayWhite">
          <a:xfrm>
            <a:off x="2209800" y="1136650"/>
            <a:ext cx="4697413" cy="1312863"/>
          </a:xfrm>
          <a:custGeom>
            <a:avLst/>
            <a:gdLst>
              <a:gd name="T0" fmla="*/ 0 w 2959"/>
              <a:gd name="T1" fmla="*/ 827 h 827"/>
              <a:gd name="T2" fmla="*/ 1432 w 2959"/>
              <a:gd name="T3" fmla="*/ 279 h 827"/>
              <a:gd name="T4" fmla="*/ 2959 w 2959"/>
              <a:gd name="T5" fmla="*/ 0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59" h="827">
                <a:moveTo>
                  <a:pt x="0" y="827"/>
                </a:moveTo>
                <a:cubicBezTo>
                  <a:pt x="239" y="736"/>
                  <a:pt x="939" y="417"/>
                  <a:pt x="1432" y="279"/>
                </a:cubicBezTo>
                <a:cubicBezTo>
                  <a:pt x="1925" y="141"/>
                  <a:pt x="2641" y="58"/>
                  <a:pt x="2959" y="0"/>
                </a:cubicBezTo>
              </a:path>
            </a:pathLst>
          </a:custGeom>
          <a:noFill/>
          <a:ln w="12700" cmpd="sng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Inhaltsplatzhalter 2"/>
          <p:cNvSpPr>
            <a:spLocks noGrp="1"/>
          </p:cNvSpPr>
          <p:nvPr>
            <p:ph idx="1" hasCustomPrompt="1"/>
          </p:nvPr>
        </p:nvSpPr>
        <p:spPr>
          <a:xfrm>
            <a:off x="3250650" y="2538000"/>
            <a:ext cx="5760000" cy="37764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Calibri" pitchFamily="34" charset="0"/>
              <a:buChar char="─"/>
              <a:defRPr sz="1600">
                <a:solidFill>
                  <a:schemeClr val="bg1"/>
                </a:solidFill>
                <a:latin typeface="+mn-lt"/>
              </a:defRPr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+mn-lt"/>
              </a:defRPr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>
                <a:solidFill>
                  <a:schemeClr val="bg1"/>
                </a:solidFill>
                <a:latin typeface="+mn-lt"/>
              </a:defRPr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grpSp>
        <p:nvGrpSpPr>
          <p:cNvPr id="27" name="Gruppieren 26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  <a:solidFill>
            <a:schemeClr val="bg1"/>
          </a:solidFill>
        </p:grpSpPr>
        <p:sp>
          <p:nvSpPr>
            <p:cNvPr id="28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84872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4"/>
          <p:cNvGrpSpPr>
            <a:grpSpLocks noChangeAspect="1"/>
          </p:cNvGrpSpPr>
          <p:nvPr userDrawn="1"/>
        </p:nvGrpSpPr>
        <p:grpSpPr bwMode="gray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71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4"/>
          <p:cNvGrpSpPr>
            <a:grpSpLocks noChangeAspect="1"/>
          </p:cNvGrpSpPr>
          <p:nvPr userDrawn="1"/>
        </p:nvGrpSpPr>
        <p:grpSpPr bwMode="gray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55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itel 1"/>
          <p:cNvSpPr>
            <a:spLocks noGrp="1"/>
          </p:cNvSpPr>
          <p:nvPr>
            <p:ph type="ctrTitle"/>
          </p:nvPr>
        </p:nvSpPr>
        <p:spPr>
          <a:xfrm>
            <a:off x="824400" y="1598293"/>
            <a:ext cx="8176725" cy="99719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90000"/>
              </a:lnSpc>
              <a:defRPr sz="3600" b="1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29" name="Untertitel 2"/>
          <p:cNvSpPr>
            <a:spLocks noGrp="1"/>
          </p:cNvSpPr>
          <p:nvPr>
            <p:ph type="subTitle" idx="1"/>
          </p:nvPr>
        </p:nvSpPr>
        <p:spPr>
          <a:xfrm>
            <a:off x="824400" y="2642400"/>
            <a:ext cx="8176725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  <p:sp>
        <p:nvSpPr>
          <p:cNvPr id="37" name="Text Box 22"/>
          <p:cNvSpPr txBox="1">
            <a:spLocks noChangeArrowheads="1"/>
          </p:cNvSpPr>
          <p:nvPr userDrawn="1"/>
        </p:nvSpPr>
        <p:spPr bwMode="gray">
          <a:xfrm>
            <a:off x="2413000" y="6553200"/>
            <a:ext cx="43164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© 2012 Ipsos.  All rights reserved. Contains Ipsos' Confidential and Proprietary information and </a:t>
            </a:r>
            <a:b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may not be disclosed or reproduced without the prior written consent of Ipsos.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Inhaltsplatzhalter 2"/>
          <p:cNvSpPr>
            <a:spLocks noGrp="1"/>
          </p:cNvSpPr>
          <p:nvPr>
            <p:ph sz="quarter" idx="10"/>
          </p:nvPr>
        </p:nvSpPr>
        <p:spPr>
          <a:xfrm>
            <a:off x="0" y="3960000"/>
            <a:ext cx="9144000" cy="2520000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0"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pic>
        <p:nvPicPr>
          <p:cNvPr id="39" name="Grafik 3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67" y="385200"/>
            <a:ext cx="472580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38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4"/>
          <p:cNvGrpSpPr>
            <a:grpSpLocks noChangeAspect="1"/>
          </p:cNvGrpSpPr>
          <p:nvPr userDrawn="1"/>
        </p:nvGrpSpPr>
        <p:grpSpPr bwMode="gray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71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4"/>
          <p:cNvGrpSpPr>
            <a:grpSpLocks noChangeAspect="1"/>
          </p:cNvGrpSpPr>
          <p:nvPr userDrawn="1"/>
        </p:nvGrpSpPr>
        <p:grpSpPr bwMode="gray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55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itel 1"/>
          <p:cNvSpPr>
            <a:spLocks noGrp="1"/>
          </p:cNvSpPr>
          <p:nvPr>
            <p:ph type="ctrTitle"/>
          </p:nvPr>
        </p:nvSpPr>
        <p:spPr>
          <a:xfrm>
            <a:off x="824400" y="2113200"/>
            <a:ext cx="3960000" cy="99719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3600" b="1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29" name="Untertitel 2"/>
          <p:cNvSpPr>
            <a:spLocks noGrp="1"/>
          </p:cNvSpPr>
          <p:nvPr>
            <p:ph type="subTitle" idx="1"/>
          </p:nvPr>
        </p:nvSpPr>
        <p:spPr>
          <a:xfrm>
            <a:off x="824400" y="3171599"/>
            <a:ext cx="3780000" cy="1080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  <p:sp>
        <p:nvSpPr>
          <p:cNvPr id="37" name="Text Box 22"/>
          <p:cNvSpPr txBox="1">
            <a:spLocks noChangeArrowheads="1"/>
          </p:cNvSpPr>
          <p:nvPr userDrawn="1"/>
        </p:nvSpPr>
        <p:spPr bwMode="gray">
          <a:xfrm>
            <a:off x="824400" y="6553200"/>
            <a:ext cx="43164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© 2012 Ipsos.  All rights reserved. Contains Ipsos' Confidential and Proprietary information </a:t>
            </a:r>
            <a:b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and may not be disclosed or reproduced without the prior written consent of Ipsos.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Grafik 3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67" y="385200"/>
            <a:ext cx="472580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83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4"/>
          <p:cNvGrpSpPr>
            <a:grpSpLocks noChangeAspect="1"/>
          </p:cNvGrpSpPr>
          <p:nvPr userDrawn="1"/>
        </p:nvGrpSpPr>
        <p:grpSpPr bwMode="gray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71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4"/>
          <p:cNvGrpSpPr>
            <a:grpSpLocks noChangeAspect="1"/>
          </p:cNvGrpSpPr>
          <p:nvPr userDrawn="1"/>
        </p:nvGrpSpPr>
        <p:grpSpPr bwMode="gray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55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 Box 22"/>
          <p:cNvSpPr txBox="1">
            <a:spLocks noChangeArrowheads="1"/>
          </p:cNvSpPr>
          <p:nvPr userDrawn="1"/>
        </p:nvSpPr>
        <p:spPr bwMode="white">
          <a:xfrm>
            <a:off x="824400" y="6553200"/>
            <a:ext cx="43164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© 2012 Ipsos.  All rights reserved. Contains Ipsos' Confidential and Proprietary information </a:t>
            </a:r>
            <a:b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and may not be disclosed or reproduced without the prior written consent of Ipsos.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itel 1"/>
          <p:cNvSpPr>
            <a:spLocks noGrp="1"/>
          </p:cNvSpPr>
          <p:nvPr>
            <p:ph type="ctrTitle"/>
          </p:nvPr>
        </p:nvSpPr>
        <p:spPr bwMode="white">
          <a:xfrm>
            <a:off x="824400" y="2113200"/>
            <a:ext cx="3960000" cy="99719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40" name="Untertitel 2"/>
          <p:cNvSpPr>
            <a:spLocks noGrp="1"/>
          </p:cNvSpPr>
          <p:nvPr>
            <p:ph type="subTitle" idx="1"/>
          </p:nvPr>
        </p:nvSpPr>
        <p:spPr bwMode="white">
          <a:xfrm>
            <a:off x="824400" y="3171599"/>
            <a:ext cx="3780000" cy="1080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67" y="385200"/>
            <a:ext cx="472580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17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&amp; Resul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29199" y="6566400"/>
            <a:ext cx="3600000" cy="18466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grpSp>
        <p:nvGrpSpPr>
          <p:cNvPr id="23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Freeform 34"/>
          <p:cNvSpPr>
            <a:spLocks/>
          </p:cNvSpPr>
          <p:nvPr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5"/>
          <p:cNvSpPr>
            <a:spLocks/>
          </p:cNvSpPr>
          <p:nvPr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6"/>
          <p:cNvSpPr>
            <a:spLocks/>
          </p:cNvSpPr>
          <p:nvPr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chemeClr val="tx1">
                <a:alpha val="30196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7"/>
          <p:cNvSpPr>
            <a:spLocks/>
          </p:cNvSpPr>
          <p:nvPr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8"/>
          <p:cNvSpPr>
            <a:spLocks/>
          </p:cNvSpPr>
          <p:nvPr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chemeClr val="tx1">
                <a:alpha val="30196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grpSp>
        <p:nvGrpSpPr>
          <p:cNvPr id="66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6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Inhaltsplatzhalter 2"/>
          <p:cNvSpPr>
            <a:spLocks noGrp="1"/>
          </p:cNvSpPr>
          <p:nvPr>
            <p:ph idx="1" hasCustomPrompt="1"/>
          </p:nvPr>
        </p:nvSpPr>
        <p:spPr>
          <a:xfrm>
            <a:off x="352800" y="979200"/>
            <a:ext cx="7740000" cy="540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/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600"/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§"/>
              <a:defRPr sz="1400"/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/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grpSp>
        <p:nvGrpSpPr>
          <p:cNvPr id="45" name="Gruppieren 44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</p:grpSpPr>
        <p:sp>
          <p:nvSpPr>
            <p:cNvPr id="46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574866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 bwMode="auto">
          <a:xfrm>
            <a:off x="0" y="950913"/>
            <a:ext cx="4760913" cy="5003800"/>
          </a:xfrm>
          <a:custGeom>
            <a:avLst/>
            <a:gdLst>
              <a:gd name="T0" fmla="*/ 692 w 1492"/>
              <a:gd name="T1" fmla="*/ 0 h 1600"/>
              <a:gd name="T2" fmla="*/ 0 w 1492"/>
              <a:gd name="T3" fmla="*/ 399 h 1600"/>
              <a:gd name="T4" fmla="*/ 0 w 1492"/>
              <a:gd name="T5" fmla="*/ 1202 h 1600"/>
              <a:gd name="T6" fmla="*/ 692 w 1492"/>
              <a:gd name="T7" fmla="*/ 1600 h 1600"/>
              <a:gd name="T8" fmla="*/ 1492 w 1492"/>
              <a:gd name="T9" fmla="*/ 800 h 1600"/>
              <a:gd name="T10" fmla="*/ 692 w 1492"/>
              <a:gd name="T11" fmla="*/ 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3"/>
          <p:cNvSpPr>
            <a:spLocks/>
          </p:cNvSpPr>
          <p:nvPr userDrawn="1"/>
        </p:nvSpPr>
        <p:spPr bwMode="auto">
          <a:xfrm>
            <a:off x="7435850" y="1541463"/>
            <a:ext cx="1711325" cy="2360612"/>
          </a:xfrm>
          <a:custGeom>
            <a:avLst/>
            <a:gdLst>
              <a:gd name="T0" fmla="*/ 520 w 520"/>
              <a:gd name="T1" fmla="*/ 32 h 740"/>
              <a:gd name="T2" fmla="*/ 370 w 520"/>
              <a:gd name="T3" fmla="*/ 0 h 740"/>
              <a:gd name="T4" fmla="*/ 0 w 520"/>
              <a:gd name="T5" fmla="*/ 370 h 740"/>
              <a:gd name="T6" fmla="*/ 370 w 520"/>
              <a:gd name="T7" fmla="*/ 740 h 740"/>
              <a:gd name="T8" fmla="*/ 520 w 520"/>
              <a:gd name="T9" fmla="*/ 709 h 740"/>
              <a:gd name="T10" fmla="*/ 520 w 520"/>
              <a:gd name="T11" fmla="*/ 3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-3175" y="6272213"/>
            <a:ext cx="641350" cy="592137"/>
          </a:xfrm>
          <a:custGeom>
            <a:avLst/>
            <a:gdLst>
              <a:gd name="T0" fmla="*/ 189 w 191"/>
              <a:gd name="T1" fmla="*/ 183 h 183"/>
              <a:gd name="T2" fmla="*/ 191 w 191"/>
              <a:gd name="T3" fmla="*/ 160 h 183"/>
              <a:gd name="T4" fmla="*/ 31 w 191"/>
              <a:gd name="T5" fmla="*/ 0 h 183"/>
              <a:gd name="T6" fmla="*/ 0 w 191"/>
              <a:gd name="T7" fmla="*/ 3 h 183"/>
              <a:gd name="T8" fmla="*/ 0 w 191"/>
              <a:gd name="T9" fmla="*/ 183 h 183"/>
              <a:gd name="T10" fmla="*/ 189 w 191"/>
              <a:gd name="T11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9200" y="4680000"/>
            <a:ext cx="4430833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grpSp>
        <p:nvGrpSpPr>
          <p:cNvPr id="12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13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Freeform 5"/>
          <p:cNvSpPr>
            <a:spLocks/>
          </p:cNvSpPr>
          <p:nvPr userDrawn="1"/>
        </p:nvSpPr>
        <p:spPr bwMode="ltGray">
          <a:xfrm>
            <a:off x="584200" y="5846763"/>
            <a:ext cx="917575" cy="746125"/>
          </a:xfrm>
          <a:custGeom>
            <a:avLst/>
            <a:gdLst>
              <a:gd name="T0" fmla="*/ 0 w 578"/>
              <a:gd name="T1" fmla="*/ 470 h 470"/>
              <a:gd name="T2" fmla="*/ 286 w 578"/>
              <a:gd name="T3" fmla="*/ 270 h 470"/>
              <a:gd name="T4" fmla="*/ 578 w 578"/>
              <a:gd name="T5" fmla="*/ 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1288" y="2935198"/>
            <a:ext cx="4419137" cy="99719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defRPr sz="3600" b="1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grpSp>
        <p:nvGrpSpPr>
          <p:cNvPr id="49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50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Line 4"/>
          <p:cNvSpPr>
            <a:spLocks noChangeShapeType="1"/>
          </p:cNvSpPr>
          <p:nvPr userDrawn="1"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solidFill>
            <a:schemeClr val="bg1"/>
          </a:solidFill>
          <a:ln w="12700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2" name="Gruppieren 41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  <a:solidFill>
            <a:schemeClr val="bg1"/>
          </a:solidFill>
        </p:grpSpPr>
        <p:sp>
          <p:nvSpPr>
            <p:cNvPr id="43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70240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&amp; Resul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38799" y="6566400"/>
            <a:ext cx="3600000" cy="18466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grpSp>
        <p:nvGrpSpPr>
          <p:cNvPr id="23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grpSp>
        <p:nvGrpSpPr>
          <p:cNvPr id="66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6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Freeform 10"/>
          <p:cNvSpPr>
            <a:spLocks/>
          </p:cNvSpPr>
          <p:nvPr userDrawn="1"/>
        </p:nvSpPr>
        <p:spPr bwMode="auto">
          <a:xfrm>
            <a:off x="4572000" y="6296025"/>
            <a:ext cx="1169988" cy="561975"/>
          </a:xfrm>
          <a:custGeom>
            <a:avLst/>
            <a:gdLst>
              <a:gd name="T0" fmla="*/ 0 w 366"/>
              <a:gd name="T1" fmla="*/ 175 h 175"/>
              <a:gd name="T2" fmla="*/ 366 w 366"/>
              <a:gd name="T3" fmla="*/ 175 h 175"/>
              <a:gd name="T4" fmla="*/ 183 w 366"/>
              <a:gd name="T5" fmla="*/ 0 h 175"/>
              <a:gd name="T6" fmla="*/ 0 w 366"/>
              <a:gd name="T7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6" h="175">
                <a:moveTo>
                  <a:pt x="0" y="175"/>
                </a:moveTo>
                <a:cubicBezTo>
                  <a:pt x="366" y="175"/>
                  <a:pt x="366" y="175"/>
                  <a:pt x="366" y="175"/>
                </a:cubicBezTo>
                <a:cubicBezTo>
                  <a:pt x="362" y="78"/>
                  <a:pt x="282" y="0"/>
                  <a:pt x="183" y="0"/>
                </a:cubicBezTo>
                <a:cubicBezTo>
                  <a:pt x="84" y="0"/>
                  <a:pt x="4" y="78"/>
                  <a:pt x="0" y="17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0" name="Freeform 14"/>
          <p:cNvSpPr>
            <a:spLocks/>
          </p:cNvSpPr>
          <p:nvPr userDrawn="1"/>
        </p:nvSpPr>
        <p:spPr bwMode="auto">
          <a:xfrm>
            <a:off x="0" y="3725819"/>
            <a:ext cx="811213" cy="3132181"/>
          </a:xfrm>
          <a:custGeom>
            <a:avLst/>
            <a:gdLst>
              <a:gd name="T0" fmla="*/ 0 w 322"/>
              <a:gd name="T1" fmla="*/ 0 h 1016"/>
              <a:gd name="T2" fmla="*/ 0 w 322"/>
              <a:gd name="T3" fmla="*/ 1016 h 1016"/>
              <a:gd name="T4" fmla="*/ 140 w 322"/>
              <a:gd name="T5" fmla="*/ 1016 h 1016"/>
              <a:gd name="T6" fmla="*/ 322 w 322"/>
              <a:gd name="T7" fmla="*/ 564 h 1016"/>
              <a:gd name="T8" fmla="*/ 0 w 322"/>
              <a:gd name="T9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" h="1016">
                <a:moveTo>
                  <a:pt x="0" y="0"/>
                </a:moveTo>
                <a:cubicBezTo>
                  <a:pt x="0" y="1016"/>
                  <a:pt x="0" y="1016"/>
                  <a:pt x="0" y="1016"/>
                </a:cubicBezTo>
                <a:cubicBezTo>
                  <a:pt x="140" y="1016"/>
                  <a:pt x="140" y="1016"/>
                  <a:pt x="140" y="1016"/>
                </a:cubicBezTo>
                <a:cubicBezTo>
                  <a:pt x="253" y="899"/>
                  <a:pt x="322" y="739"/>
                  <a:pt x="322" y="564"/>
                </a:cubicBezTo>
                <a:cubicBezTo>
                  <a:pt x="322" y="324"/>
                  <a:pt x="193" y="1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1" name="Freihandform 50"/>
          <p:cNvSpPr/>
          <p:nvPr userDrawn="1"/>
        </p:nvSpPr>
        <p:spPr bwMode="ltGray">
          <a:xfrm>
            <a:off x="388189" y="8626"/>
            <a:ext cx="2104845" cy="4097548"/>
          </a:xfrm>
          <a:custGeom>
            <a:avLst/>
            <a:gdLst>
              <a:gd name="connsiteX0" fmla="*/ 0 w 2717320"/>
              <a:gd name="connsiteY0" fmla="*/ 4097548 h 4097548"/>
              <a:gd name="connsiteX1" fmla="*/ 543464 w 2717320"/>
              <a:gd name="connsiteY1" fmla="*/ 1673525 h 4097548"/>
              <a:gd name="connsiteX2" fmla="*/ 2717320 w 2717320"/>
              <a:gd name="connsiteY2" fmla="*/ 0 h 4097548"/>
              <a:gd name="connsiteX3" fmla="*/ 2717320 w 2717320"/>
              <a:gd name="connsiteY3" fmla="*/ 0 h 4097548"/>
              <a:gd name="connsiteX0" fmla="*/ 0 w 2717320"/>
              <a:gd name="connsiteY0" fmla="*/ 4097548 h 4097548"/>
              <a:gd name="connsiteX1" fmla="*/ 724619 w 2717320"/>
              <a:gd name="connsiteY1" fmla="*/ 1639019 h 4097548"/>
              <a:gd name="connsiteX2" fmla="*/ 2717320 w 2717320"/>
              <a:gd name="connsiteY2" fmla="*/ 0 h 4097548"/>
              <a:gd name="connsiteX3" fmla="*/ 2717320 w 2717320"/>
              <a:gd name="connsiteY3" fmla="*/ 0 h 4097548"/>
              <a:gd name="connsiteX0" fmla="*/ 0 w 2717320"/>
              <a:gd name="connsiteY0" fmla="*/ 4097548 h 4097548"/>
              <a:gd name="connsiteX1" fmla="*/ 869393 w 2717320"/>
              <a:gd name="connsiteY1" fmla="*/ 1708030 h 4097548"/>
              <a:gd name="connsiteX2" fmla="*/ 2717320 w 2717320"/>
              <a:gd name="connsiteY2" fmla="*/ 0 h 4097548"/>
              <a:gd name="connsiteX3" fmla="*/ 2717320 w 2717320"/>
              <a:gd name="connsiteY3" fmla="*/ 0 h 409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7320" h="4097548">
                <a:moveTo>
                  <a:pt x="0" y="4097548"/>
                </a:moveTo>
                <a:cubicBezTo>
                  <a:pt x="45288" y="3226999"/>
                  <a:pt x="416506" y="2390955"/>
                  <a:pt x="869393" y="1708030"/>
                </a:cubicBezTo>
                <a:cubicBezTo>
                  <a:pt x="1322280" y="1025105"/>
                  <a:pt x="2409332" y="284672"/>
                  <a:pt x="2717320" y="0"/>
                </a:cubicBezTo>
                <a:lnTo>
                  <a:pt x="2717320" y="0"/>
                </a:lnTo>
              </a:path>
            </a:pathLst>
          </a:custGeom>
          <a:noFill/>
          <a:ln w="12700">
            <a:solidFill>
              <a:schemeClr val="tx1">
                <a:alpha val="3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nhaltsplatzhalter 2"/>
          <p:cNvSpPr>
            <a:spLocks noGrp="1"/>
          </p:cNvSpPr>
          <p:nvPr>
            <p:ph idx="1" hasCustomPrompt="1"/>
          </p:nvPr>
        </p:nvSpPr>
        <p:spPr>
          <a:xfrm>
            <a:off x="1051200" y="982800"/>
            <a:ext cx="7959600" cy="5184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/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600"/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§"/>
              <a:defRPr sz="1400"/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/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grpSp>
        <p:nvGrpSpPr>
          <p:cNvPr id="41" name="Gruppieren 40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</p:grpSpPr>
        <p:sp>
          <p:nvSpPr>
            <p:cNvPr id="42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16237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52799" y="6566400"/>
            <a:ext cx="3600000" cy="18466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grpSp>
        <p:nvGrpSpPr>
          <p:cNvPr id="23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grpSp>
        <p:nvGrpSpPr>
          <p:cNvPr id="66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6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" name="Inhaltsplatzhalter 2"/>
          <p:cNvSpPr>
            <a:spLocks noGrp="1"/>
          </p:cNvSpPr>
          <p:nvPr>
            <p:ph idx="1" hasCustomPrompt="1"/>
          </p:nvPr>
        </p:nvSpPr>
        <p:spPr>
          <a:xfrm>
            <a:off x="352800" y="982800"/>
            <a:ext cx="8657850" cy="540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/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600"/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§"/>
              <a:defRPr sz="1400"/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/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grpSp>
        <p:nvGrpSpPr>
          <p:cNvPr id="39" name="Gruppieren 38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</p:grpSpPr>
        <p:sp>
          <p:nvSpPr>
            <p:cNvPr id="40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15381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 plain &amp;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grpSp>
        <p:nvGrpSpPr>
          <p:cNvPr id="67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68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52799" y="6566400"/>
            <a:ext cx="3600000" cy="18466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sp>
        <p:nvSpPr>
          <p:cNvPr id="8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6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2800" y="982800"/>
            <a:ext cx="8657850" cy="540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Calibri" pitchFamily="34" charset="0"/>
              <a:buChar char="─"/>
              <a:defRPr sz="1600">
                <a:solidFill>
                  <a:schemeClr val="bg1"/>
                </a:solidFill>
                <a:latin typeface="+mn-lt"/>
              </a:defRPr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+mn-lt"/>
              </a:defRPr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>
                <a:solidFill>
                  <a:schemeClr val="bg1"/>
                </a:solidFill>
                <a:latin typeface="+mn-lt"/>
              </a:defRPr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grpSp>
        <p:nvGrpSpPr>
          <p:cNvPr id="39" name="Gruppieren 38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  <a:solidFill>
            <a:schemeClr val="bg1"/>
          </a:solidFill>
        </p:grpSpPr>
        <p:sp>
          <p:nvSpPr>
            <p:cNvPr id="40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848059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ontac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560388"/>
            <a:ext cx="8885238" cy="4503737"/>
          </a:xfrm>
          <a:custGeom>
            <a:avLst/>
            <a:gdLst>
              <a:gd name="T0" fmla="*/ 0 w 5597"/>
              <a:gd name="T1" fmla="*/ 2060 h 2837"/>
              <a:gd name="T2" fmla="*/ 3918 w 5597"/>
              <a:gd name="T3" fmla="*/ 0 h 2837"/>
              <a:gd name="T4" fmla="*/ 5597 w 5597"/>
              <a:gd name="T5" fmla="*/ 2837 h 2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97" h="2837">
                <a:moveTo>
                  <a:pt x="0" y="2060"/>
                </a:moveTo>
                <a:lnTo>
                  <a:pt x="3918" y="0"/>
                </a:lnTo>
                <a:lnTo>
                  <a:pt x="5597" y="2837"/>
                </a:lnTo>
              </a:path>
            </a:pathLst>
          </a:custGeom>
          <a:noFill/>
          <a:ln w="12700">
            <a:solidFill>
              <a:srgbClr val="FFFFFF">
                <a:alpha val="29804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609975" y="5272088"/>
            <a:ext cx="4583113" cy="1589087"/>
          </a:xfrm>
          <a:custGeom>
            <a:avLst/>
            <a:gdLst>
              <a:gd name="T0" fmla="*/ 1432 w 1432"/>
              <a:gd name="T1" fmla="*/ 496 h 496"/>
              <a:gd name="T2" fmla="*/ 716 w 1432"/>
              <a:gd name="T3" fmla="*/ 0 h 496"/>
              <a:gd name="T4" fmla="*/ 0 w 1432"/>
              <a:gd name="T5" fmla="*/ 496 h 496"/>
              <a:gd name="T6" fmla="*/ 1432 w 1432"/>
              <a:gd name="T7" fmla="*/ 49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32" h="496">
                <a:moveTo>
                  <a:pt x="1432" y="496"/>
                </a:moveTo>
                <a:cubicBezTo>
                  <a:pt x="1323" y="207"/>
                  <a:pt x="1044" y="0"/>
                  <a:pt x="716" y="0"/>
                </a:cubicBezTo>
                <a:cubicBezTo>
                  <a:pt x="388" y="0"/>
                  <a:pt x="109" y="207"/>
                  <a:pt x="0" y="496"/>
                </a:cubicBezTo>
                <a:lnTo>
                  <a:pt x="1432" y="4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8547100" y="4954588"/>
            <a:ext cx="601663" cy="1368425"/>
          </a:xfrm>
          <a:custGeom>
            <a:avLst/>
            <a:gdLst>
              <a:gd name="T0" fmla="*/ 184 w 184"/>
              <a:gd name="T1" fmla="*/ 0 h 420"/>
              <a:gd name="T2" fmla="*/ 0 w 184"/>
              <a:gd name="T3" fmla="*/ 210 h 420"/>
              <a:gd name="T4" fmla="*/ 184 w 184"/>
              <a:gd name="T5" fmla="*/ 420 h 420"/>
              <a:gd name="T6" fmla="*/ 184 w 184"/>
              <a:gd name="T7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" h="420">
                <a:moveTo>
                  <a:pt x="184" y="0"/>
                </a:moveTo>
                <a:cubicBezTo>
                  <a:pt x="80" y="14"/>
                  <a:pt x="0" y="103"/>
                  <a:pt x="0" y="210"/>
                </a:cubicBezTo>
                <a:cubicBezTo>
                  <a:pt x="0" y="318"/>
                  <a:pt x="80" y="407"/>
                  <a:pt x="184" y="420"/>
                </a:cubicBezTo>
                <a:lnTo>
                  <a:pt x="1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grpSp>
        <p:nvGrpSpPr>
          <p:cNvPr id="46" name="Group 4"/>
          <p:cNvGrpSpPr>
            <a:grpSpLocks noChangeAspect="1"/>
          </p:cNvGrpSpPr>
          <p:nvPr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4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65124" y="6566400"/>
            <a:ext cx="3240000" cy="18466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sp>
        <p:nvSpPr>
          <p:cNvPr id="6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25" name="Inhaltsplatzhalter 2"/>
          <p:cNvSpPr>
            <a:spLocks noGrp="1"/>
          </p:cNvSpPr>
          <p:nvPr>
            <p:ph idx="1" hasCustomPrompt="1"/>
          </p:nvPr>
        </p:nvSpPr>
        <p:spPr>
          <a:xfrm>
            <a:off x="352800" y="982800"/>
            <a:ext cx="7733925" cy="414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Calibri" pitchFamily="34" charset="0"/>
              <a:buChar char="─"/>
              <a:defRPr sz="1600">
                <a:solidFill>
                  <a:schemeClr val="bg1"/>
                </a:solidFill>
                <a:latin typeface="+mn-lt"/>
              </a:defRPr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+mn-lt"/>
              </a:defRPr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>
                <a:solidFill>
                  <a:schemeClr val="bg1"/>
                </a:solidFill>
                <a:latin typeface="+mn-lt"/>
              </a:defRPr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55433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5580000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grpSp>
        <p:nvGrpSpPr>
          <p:cNvPr id="46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4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65124" y="6566400"/>
            <a:ext cx="3600000" cy="18466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sp>
        <p:nvSpPr>
          <p:cNvPr id="6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2" name="Freeform 2"/>
          <p:cNvSpPr>
            <a:spLocks/>
          </p:cNvSpPr>
          <p:nvPr userDrawn="1"/>
        </p:nvSpPr>
        <p:spPr bwMode="grayWhite">
          <a:xfrm>
            <a:off x="6581775" y="0"/>
            <a:ext cx="2562225" cy="1905000"/>
          </a:xfrm>
          <a:custGeom>
            <a:avLst/>
            <a:gdLst>
              <a:gd name="T0" fmla="*/ 4304 w 4304"/>
              <a:gd name="T1" fmla="*/ 0 h 3200"/>
              <a:gd name="T2" fmla="*/ 13 w 4304"/>
              <a:gd name="T3" fmla="*/ 0 h 3200"/>
              <a:gd name="T4" fmla="*/ 0 w 4304"/>
              <a:gd name="T5" fmla="*/ 252 h 3200"/>
              <a:gd name="T6" fmla="*/ 2945 w 4304"/>
              <a:gd name="T7" fmla="*/ 3200 h 3200"/>
              <a:gd name="T8" fmla="*/ 4304 w 4304"/>
              <a:gd name="T9" fmla="*/ 2867 h 3200"/>
              <a:gd name="T10" fmla="*/ 4304 w 4304"/>
              <a:gd name="T11" fmla="*/ 0 h 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04" h="3200">
                <a:moveTo>
                  <a:pt x="4304" y="0"/>
                </a:moveTo>
                <a:cubicBezTo>
                  <a:pt x="13" y="0"/>
                  <a:pt x="13" y="0"/>
                  <a:pt x="13" y="0"/>
                </a:cubicBezTo>
                <a:cubicBezTo>
                  <a:pt x="7" y="82"/>
                  <a:pt x="0" y="164"/>
                  <a:pt x="0" y="252"/>
                </a:cubicBezTo>
                <a:cubicBezTo>
                  <a:pt x="0" y="1878"/>
                  <a:pt x="1322" y="3200"/>
                  <a:pt x="2945" y="3200"/>
                </a:cubicBezTo>
                <a:cubicBezTo>
                  <a:pt x="3436" y="3200"/>
                  <a:pt x="3895" y="3081"/>
                  <a:pt x="4304" y="2867"/>
                </a:cubicBezTo>
                <a:lnTo>
                  <a:pt x="43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3"/>
          <p:cNvSpPr>
            <a:spLocks noChangeArrowheads="1"/>
          </p:cNvSpPr>
          <p:nvPr userDrawn="1"/>
        </p:nvSpPr>
        <p:spPr bwMode="grayWhite">
          <a:xfrm>
            <a:off x="730250" y="1889125"/>
            <a:ext cx="1522413" cy="152241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4"/>
          <p:cNvSpPr>
            <a:spLocks noChangeShapeType="1"/>
          </p:cNvSpPr>
          <p:nvPr userDrawn="1"/>
        </p:nvSpPr>
        <p:spPr bwMode="grayWhite">
          <a:xfrm flipH="1" flipV="1">
            <a:off x="3792538" y="0"/>
            <a:ext cx="2847975" cy="468313"/>
          </a:xfrm>
          <a:prstGeom prst="line">
            <a:avLst/>
          </a:prstGeom>
          <a:noFill/>
          <a:ln w="12700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grayWhite">
          <a:xfrm flipH="1" flipV="1">
            <a:off x="1911350" y="0"/>
            <a:ext cx="4729163" cy="601663"/>
          </a:xfrm>
          <a:prstGeom prst="line">
            <a:avLst/>
          </a:prstGeom>
          <a:noFill/>
          <a:ln w="12700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grayWhite">
          <a:xfrm>
            <a:off x="2209800" y="1136650"/>
            <a:ext cx="4697413" cy="1312863"/>
          </a:xfrm>
          <a:custGeom>
            <a:avLst/>
            <a:gdLst>
              <a:gd name="T0" fmla="*/ 0 w 2959"/>
              <a:gd name="T1" fmla="*/ 827 h 827"/>
              <a:gd name="T2" fmla="*/ 1432 w 2959"/>
              <a:gd name="T3" fmla="*/ 279 h 827"/>
              <a:gd name="T4" fmla="*/ 2959 w 2959"/>
              <a:gd name="T5" fmla="*/ 0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59" h="827">
                <a:moveTo>
                  <a:pt x="0" y="827"/>
                </a:moveTo>
                <a:cubicBezTo>
                  <a:pt x="239" y="736"/>
                  <a:pt x="939" y="417"/>
                  <a:pt x="1432" y="279"/>
                </a:cubicBezTo>
                <a:cubicBezTo>
                  <a:pt x="1925" y="141"/>
                  <a:pt x="2641" y="58"/>
                  <a:pt x="2959" y="0"/>
                </a:cubicBezTo>
              </a:path>
            </a:pathLst>
          </a:custGeom>
          <a:noFill/>
          <a:ln w="12700" cmpd="sng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Inhaltsplatzhalter 2"/>
          <p:cNvSpPr>
            <a:spLocks noGrp="1"/>
          </p:cNvSpPr>
          <p:nvPr>
            <p:ph idx="1" hasCustomPrompt="1"/>
          </p:nvPr>
        </p:nvSpPr>
        <p:spPr>
          <a:xfrm>
            <a:off x="3250650" y="2538000"/>
            <a:ext cx="5760000" cy="37764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Calibri" pitchFamily="34" charset="0"/>
              <a:buChar char="─"/>
              <a:defRPr sz="1600">
                <a:solidFill>
                  <a:schemeClr val="bg1"/>
                </a:solidFill>
                <a:latin typeface="+mn-lt"/>
              </a:defRPr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+mn-lt"/>
              </a:defRPr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>
                <a:solidFill>
                  <a:schemeClr val="bg1"/>
                </a:solidFill>
                <a:latin typeface="+mn-lt"/>
              </a:defRPr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grpSp>
        <p:nvGrpSpPr>
          <p:cNvPr id="27" name="Gruppieren 26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  <a:solidFill>
            <a:schemeClr val="bg1"/>
          </a:solidFill>
        </p:grpSpPr>
        <p:sp>
          <p:nvSpPr>
            <p:cNvPr id="28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83162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4"/>
          <p:cNvGrpSpPr>
            <a:grpSpLocks noChangeAspect="1"/>
          </p:cNvGrpSpPr>
          <p:nvPr userDrawn="1"/>
        </p:nvGrpSpPr>
        <p:grpSpPr bwMode="gray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71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4"/>
          <p:cNvGrpSpPr>
            <a:grpSpLocks noChangeAspect="1"/>
          </p:cNvGrpSpPr>
          <p:nvPr userDrawn="1"/>
        </p:nvGrpSpPr>
        <p:grpSpPr bwMode="gray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55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itel 1"/>
          <p:cNvSpPr>
            <a:spLocks noGrp="1"/>
          </p:cNvSpPr>
          <p:nvPr>
            <p:ph type="ctrTitle"/>
          </p:nvPr>
        </p:nvSpPr>
        <p:spPr>
          <a:xfrm>
            <a:off x="824400" y="1598293"/>
            <a:ext cx="8176725" cy="99719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90000"/>
              </a:lnSpc>
              <a:defRPr sz="3600" b="1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29" name="Untertitel 2"/>
          <p:cNvSpPr>
            <a:spLocks noGrp="1"/>
          </p:cNvSpPr>
          <p:nvPr>
            <p:ph type="subTitle" idx="1"/>
          </p:nvPr>
        </p:nvSpPr>
        <p:spPr>
          <a:xfrm>
            <a:off x="824400" y="2642400"/>
            <a:ext cx="8176725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  <p:sp>
        <p:nvSpPr>
          <p:cNvPr id="37" name="Text Box 22"/>
          <p:cNvSpPr txBox="1">
            <a:spLocks noChangeArrowheads="1"/>
          </p:cNvSpPr>
          <p:nvPr userDrawn="1"/>
        </p:nvSpPr>
        <p:spPr bwMode="gray">
          <a:xfrm>
            <a:off x="2413000" y="6553200"/>
            <a:ext cx="43164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© 2012 Ipsos.  All rights reserved. Contains Ipsos' Confidential and Proprietary information and </a:t>
            </a:r>
            <a:b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may not be disclosed or reproduced without the prior written consent of Ipsos.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Inhaltsplatzhalter 2"/>
          <p:cNvSpPr>
            <a:spLocks noGrp="1"/>
          </p:cNvSpPr>
          <p:nvPr>
            <p:ph sz="quarter" idx="10"/>
          </p:nvPr>
        </p:nvSpPr>
        <p:spPr>
          <a:xfrm>
            <a:off x="0" y="3960000"/>
            <a:ext cx="9144000" cy="2520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pic>
        <p:nvPicPr>
          <p:cNvPr id="39" name="Grafik 3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67" y="385200"/>
            <a:ext cx="472580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44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4"/>
          <p:cNvGrpSpPr>
            <a:grpSpLocks noChangeAspect="1"/>
          </p:cNvGrpSpPr>
          <p:nvPr userDrawn="1"/>
        </p:nvGrpSpPr>
        <p:grpSpPr bwMode="gray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71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4"/>
          <p:cNvGrpSpPr>
            <a:grpSpLocks noChangeAspect="1"/>
          </p:cNvGrpSpPr>
          <p:nvPr userDrawn="1"/>
        </p:nvGrpSpPr>
        <p:grpSpPr bwMode="gray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55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 Box 22"/>
          <p:cNvSpPr txBox="1">
            <a:spLocks noChangeArrowheads="1"/>
          </p:cNvSpPr>
          <p:nvPr userDrawn="1"/>
        </p:nvSpPr>
        <p:spPr bwMode="white">
          <a:xfrm>
            <a:off x="824400" y="6553200"/>
            <a:ext cx="43164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© 2012 Ipsos.  All rights reserved. Contains Ipsos' Confidential and Proprietary information </a:t>
            </a:r>
            <a:b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and may not be disclosed or reproduced without the prior written consent of Ipsos.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itel 1"/>
          <p:cNvSpPr>
            <a:spLocks noGrp="1"/>
          </p:cNvSpPr>
          <p:nvPr>
            <p:ph type="ctrTitle"/>
          </p:nvPr>
        </p:nvSpPr>
        <p:spPr bwMode="white">
          <a:xfrm>
            <a:off x="824400" y="2113200"/>
            <a:ext cx="3960000" cy="99719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40" name="Untertitel 2"/>
          <p:cNvSpPr>
            <a:spLocks noGrp="1"/>
          </p:cNvSpPr>
          <p:nvPr>
            <p:ph type="subTitle" idx="1"/>
          </p:nvPr>
        </p:nvSpPr>
        <p:spPr bwMode="white">
          <a:xfrm>
            <a:off x="824400" y="3171599"/>
            <a:ext cx="3780000" cy="1080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  <p:pic>
        <p:nvPicPr>
          <p:cNvPr id="38" name="Grafik 3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67" y="385200"/>
            <a:ext cx="472580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81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pic &amp; Resul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2800" y="979200"/>
            <a:ext cx="7740000" cy="540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/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600"/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§"/>
              <a:defRPr sz="1400"/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/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29199" y="6566400"/>
            <a:ext cx="3600000" cy="18466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grpSp>
        <p:nvGrpSpPr>
          <p:cNvPr id="23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Freeform 34"/>
          <p:cNvSpPr>
            <a:spLocks/>
          </p:cNvSpPr>
          <p:nvPr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5"/>
          <p:cNvSpPr>
            <a:spLocks/>
          </p:cNvSpPr>
          <p:nvPr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196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grpSp>
        <p:nvGrpSpPr>
          <p:cNvPr id="66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6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uppieren 44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</p:grpSpPr>
        <p:sp>
          <p:nvSpPr>
            <p:cNvPr id="46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407901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&amp; Resul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29199" y="6566400"/>
            <a:ext cx="3600000" cy="18466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grpSp>
        <p:nvGrpSpPr>
          <p:cNvPr id="23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Freeform 34"/>
          <p:cNvSpPr>
            <a:spLocks/>
          </p:cNvSpPr>
          <p:nvPr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5"/>
          <p:cNvSpPr>
            <a:spLocks/>
          </p:cNvSpPr>
          <p:nvPr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6"/>
          <p:cNvSpPr>
            <a:spLocks/>
          </p:cNvSpPr>
          <p:nvPr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chemeClr val="accent1">
                <a:alpha val="30196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7"/>
          <p:cNvSpPr>
            <a:spLocks/>
          </p:cNvSpPr>
          <p:nvPr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8"/>
          <p:cNvSpPr>
            <a:spLocks/>
          </p:cNvSpPr>
          <p:nvPr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chemeClr val="accent1">
                <a:alpha val="30196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grpSp>
        <p:nvGrpSpPr>
          <p:cNvPr id="66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6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Inhaltsplatzhalter 2"/>
          <p:cNvSpPr>
            <a:spLocks noGrp="1"/>
          </p:cNvSpPr>
          <p:nvPr>
            <p:ph idx="1" hasCustomPrompt="1"/>
          </p:nvPr>
        </p:nvSpPr>
        <p:spPr>
          <a:xfrm>
            <a:off x="352800" y="979200"/>
            <a:ext cx="7740000" cy="540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/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600"/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§"/>
              <a:defRPr sz="1400"/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/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grpSp>
        <p:nvGrpSpPr>
          <p:cNvPr id="45" name="Gruppieren 44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</p:grpSpPr>
        <p:sp>
          <p:nvSpPr>
            <p:cNvPr id="46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154765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 bwMode="auto">
          <a:xfrm>
            <a:off x="0" y="950913"/>
            <a:ext cx="4760913" cy="5003800"/>
          </a:xfrm>
          <a:custGeom>
            <a:avLst/>
            <a:gdLst>
              <a:gd name="T0" fmla="*/ 692 w 1492"/>
              <a:gd name="T1" fmla="*/ 0 h 1600"/>
              <a:gd name="T2" fmla="*/ 0 w 1492"/>
              <a:gd name="T3" fmla="*/ 399 h 1600"/>
              <a:gd name="T4" fmla="*/ 0 w 1492"/>
              <a:gd name="T5" fmla="*/ 1202 h 1600"/>
              <a:gd name="T6" fmla="*/ 692 w 1492"/>
              <a:gd name="T7" fmla="*/ 1600 h 1600"/>
              <a:gd name="T8" fmla="*/ 1492 w 1492"/>
              <a:gd name="T9" fmla="*/ 800 h 1600"/>
              <a:gd name="T10" fmla="*/ 692 w 1492"/>
              <a:gd name="T11" fmla="*/ 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3"/>
          <p:cNvSpPr>
            <a:spLocks/>
          </p:cNvSpPr>
          <p:nvPr userDrawn="1"/>
        </p:nvSpPr>
        <p:spPr bwMode="auto">
          <a:xfrm>
            <a:off x="7435850" y="1541463"/>
            <a:ext cx="1711325" cy="2360612"/>
          </a:xfrm>
          <a:custGeom>
            <a:avLst/>
            <a:gdLst>
              <a:gd name="T0" fmla="*/ 520 w 520"/>
              <a:gd name="T1" fmla="*/ 32 h 740"/>
              <a:gd name="T2" fmla="*/ 370 w 520"/>
              <a:gd name="T3" fmla="*/ 0 h 740"/>
              <a:gd name="T4" fmla="*/ 0 w 520"/>
              <a:gd name="T5" fmla="*/ 370 h 740"/>
              <a:gd name="T6" fmla="*/ 370 w 520"/>
              <a:gd name="T7" fmla="*/ 740 h 740"/>
              <a:gd name="T8" fmla="*/ 520 w 520"/>
              <a:gd name="T9" fmla="*/ 709 h 740"/>
              <a:gd name="T10" fmla="*/ 520 w 520"/>
              <a:gd name="T11" fmla="*/ 3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-3175" y="6272213"/>
            <a:ext cx="641350" cy="592137"/>
          </a:xfrm>
          <a:custGeom>
            <a:avLst/>
            <a:gdLst>
              <a:gd name="T0" fmla="*/ 189 w 191"/>
              <a:gd name="T1" fmla="*/ 183 h 183"/>
              <a:gd name="T2" fmla="*/ 191 w 191"/>
              <a:gd name="T3" fmla="*/ 160 h 183"/>
              <a:gd name="T4" fmla="*/ 31 w 191"/>
              <a:gd name="T5" fmla="*/ 0 h 183"/>
              <a:gd name="T6" fmla="*/ 0 w 191"/>
              <a:gd name="T7" fmla="*/ 3 h 183"/>
              <a:gd name="T8" fmla="*/ 0 w 191"/>
              <a:gd name="T9" fmla="*/ 183 h 183"/>
              <a:gd name="T10" fmla="*/ 189 w 191"/>
              <a:gd name="T11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9200" y="4680000"/>
            <a:ext cx="4430833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grpSp>
        <p:nvGrpSpPr>
          <p:cNvPr id="12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13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Freeform 5"/>
          <p:cNvSpPr>
            <a:spLocks/>
          </p:cNvSpPr>
          <p:nvPr userDrawn="1"/>
        </p:nvSpPr>
        <p:spPr bwMode="ltGray">
          <a:xfrm>
            <a:off x="584200" y="5846763"/>
            <a:ext cx="917575" cy="746125"/>
          </a:xfrm>
          <a:custGeom>
            <a:avLst/>
            <a:gdLst>
              <a:gd name="T0" fmla="*/ 0 w 578"/>
              <a:gd name="T1" fmla="*/ 470 h 470"/>
              <a:gd name="T2" fmla="*/ 286 w 578"/>
              <a:gd name="T3" fmla="*/ 270 h 470"/>
              <a:gd name="T4" fmla="*/ 578 w 578"/>
              <a:gd name="T5" fmla="*/ 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1288" y="2935198"/>
            <a:ext cx="4419137" cy="99719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defRPr sz="3600" b="1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grpSp>
        <p:nvGrpSpPr>
          <p:cNvPr id="49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50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Line 4"/>
          <p:cNvSpPr>
            <a:spLocks noChangeShapeType="1"/>
          </p:cNvSpPr>
          <p:nvPr userDrawn="1"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solidFill>
            <a:schemeClr val="bg1"/>
          </a:solidFill>
          <a:ln w="12700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2" name="Gruppieren 41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  <a:solidFill>
            <a:schemeClr val="bg1"/>
          </a:solidFill>
        </p:grpSpPr>
        <p:sp>
          <p:nvSpPr>
            <p:cNvPr id="43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870827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&amp; Resul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38799" y="6566400"/>
            <a:ext cx="3600000" cy="18466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grpSp>
        <p:nvGrpSpPr>
          <p:cNvPr id="23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grpSp>
        <p:nvGrpSpPr>
          <p:cNvPr id="66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6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Freeform 10"/>
          <p:cNvSpPr>
            <a:spLocks/>
          </p:cNvSpPr>
          <p:nvPr userDrawn="1"/>
        </p:nvSpPr>
        <p:spPr bwMode="auto">
          <a:xfrm>
            <a:off x="4572000" y="6296025"/>
            <a:ext cx="1169988" cy="561975"/>
          </a:xfrm>
          <a:custGeom>
            <a:avLst/>
            <a:gdLst>
              <a:gd name="T0" fmla="*/ 0 w 366"/>
              <a:gd name="T1" fmla="*/ 175 h 175"/>
              <a:gd name="T2" fmla="*/ 366 w 366"/>
              <a:gd name="T3" fmla="*/ 175 h 175"/>
              <a:gd name="T4" fmla="*/ 183 w 366"/>
              <a:gd name="T5" fmla="*/ 0 h 175"/>
              <a:gd name="T6" fmla="*/ 0 w 366"/>
              <a:gd name="T7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6" h="175">
                <a:moveTo>
                  <a:pt x="0" y="175"/>
                </a:moveTo>
                <a:cubicBezTo>
                  <a:pt x="366" y="175"/>
                  <a:pt x="366" y="175"/>
                  <a:pt x="366" y="175"/>
                </a:cubicBezTo>
                <a:cubicBezTo>
                  <a:pt x="362" y="78"/>
                  <a:pt x="282" y="0"/>
                  <a:pt x="183" y="0"/>
                </a:cubicBezTo>
                <a:cubicBezTo>
                  <a:pt x="84" y="0"/>
                  <a:pt x="4" y="78"/>
                  <a:pt x="0" y="1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0" name="Freeform 14"/>
          <p:cNvSpPr>
            <a:spLocks/>
          </p:cNvSpPr>
          <p:nvPr userDrawn="1"/>
        </p:nvSpPr>
        <p:spPr bwMode="auto">
          <a:xfrm>
            <a:off x="0" y="3725819"/>
            <a:ext cx="811213" cy="3132181"/>
          </a:xfrm>
          <a:custGeom>
            <a:avLst/>
            <a:gdLst>
              <a:gd name="T0" fmla="*/ 0 w 322"/>
              <a:gd name="T1" fmla="*/ 0 h 1016"/>
              <a:gd name="T2" fmla="*/ 0 w 322"/>
              <a:gd name="T3" fmla="*/ 1016 h 1016"/>
              <a:gd name="T4" fmla="*/ 140 w 322"/>
              <a:gd name="T5" fmla="*/ 1016 h 1016"/>
              <a:gd name="T6" fmla="*/ 322 w 322"/>
              <a:gd name="T7" fmla="*/ 564 h 1016"/>
              <a:gd name="T8" fmla="*/ 0 w 322"/>
              <a:gd name="T9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" h="1016">
                <a:moveTo>
                  <a:pt x="0" y="0"/>
                </a:moveTo>
                <a:cubicBezTo>
                  <a:pt x="0" y="1016"/>
                  <a:pt x="0" y="1016"/>
                  <a:pt x="0" y="1016"/>
                </a:cubicBezTo>
                <a:cubicBezTo>
                  <a:pt x="140" y="1016"/>
                  <a:pt x="140" y="1016"/>
                  <a:pt x="140" y="1016"/>
                </a:cubicBezTo>
                <a:cubicBezTo>
                  <a:pt x="253" y="899"/>
                  <a:pt x="322" y="739"/>
                  <a:pt x="322" y="564"/>
                </a:cubicBezTo>
                <a:cubicBezTo>
                  <a:pt x="322" y="324"/>
                  <a:pt x="193" y="11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1" name="Freihandform 50"/>
          <p:cNvSpPr/>
          <p:nvPr userDrawn="1"/>
        </p:nvSpPr>
        <p:spPr bwMode="ltGray">
          <a:xfrm>
            <a:off x="388189" y="8626"/>
            <a:ext cx="2104845" cy="4097548"/>
          </a:xfrm>
          <a:custGeom>
            <a:avLst/>
            <a:gdLst>
              <a:gd name="connsiteX0" fmla="*/ 0 w 2717320"/>
              <a:gd name="connsiteY0" fmla="*/ 4097548 h 4097548"/>
              <a:gd name="connsiteX1" fmla="*/ 543464 w 2717320"/>
              <a:gd name="connsiteY1" fmla="*/ 1673525 h 4097548"/>
              <a:gd name="connsiteX2" fmla="*/ 2717320 w 2717320"/>
              <a:gd name="connsiteY2" fmla="*/ 0 h 4097548"/>
              <a:gd name="connsiteX3" fmla="*/ 2717320 w 2717320"/>
              <a:gd name="connsiteY3" fmla="*/ 0 h 4097548"/>
              <a:gd name="connsiteX0" fmla="*/ 0 w 2717320"/>
              <a:gd name="connsiteY0" fmla="*/ 4097548 h 4097548"/>
              <a:gd name="connsiteX1" fmla="*/ 724619 w 2717320"/>
              <a:gd name="connsiteY1" fmla="*/ 1639019 h 4097548"/>
              <a:gd name="connsiteX2" fmla="*/ 2717320 w 2717320"/>
              <a:gd name="connsiteY2" fmla="*/ 0 h 4097548"/>
              <a:gd name="connsiteX3" fmla="*/ 2717320 w 2717320"/>
              <a:gd name="connsiteY3" fmla="*/ 0 h 4097548"/>
              <a:gd name="connsiteX0" fmla="*/ 0 w 2717320"/>
              <a:gd name="connsiteY0" fmla="*/ 4097548 h 4097548"/>
              <a:gd name="connsiteX1" fmla="*/ 869393 w 2717320"/>
              <a:gd name="connsiteY1" fmla="*/ 1708030 h 4097548"/>
              <a:gd name="connsiteX2" fmla="*/ 2717320 w 2717320"/>
              <a:gd name="connsiteY2" fmla="*/ 0 h 4097548"/>
              <a:gd name="connsiteX3" fmla="*/ 2717320 w 2717320"/>
              <a:gd name="connsiteY3" fmla="*/ 0 h 409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7320" h="4097548">
                <a:moveTo>
                  <a:pt x="0" y="4097548"/>
                </a:moveTo>
                <a:cubicBezTo>
                  <a:pt x="45288" y="3226999"/>
                  <a:pt x="416506" y="2390955"/>
                  <a:pt x="869393" y="1708030"/>
                </a:cubicBezTo>
                <a:cubicBezTo>
                  <a:pt x="1322280" y="1025105"/>
                  <a:pt x="2409332" y="284672"/>
                  <a:pt x="2717320" y="0"/>
                </a:cubicBezTo>
                <a:lnTo>
                  <a:pt x="2717320" y="0"/>
                </a:lnTo>
              </a:path>
            </a:pathLst>
          </a:custGeom>
          <a:noFill/>
          <a:ln w="12700">
            <a:solidFill>
              <a:schemeClr val="accent1">
                <a:alpha val="3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nhaltsplatzhalter 2"/>
          <p:cNvSpPr>
            <a:spLocks noGrp="1"/>
          </p:cNvSpPr>
          <p:nvPr>
            <p:ph idx="1" hasCustomPrompt="1"/>
          </p:nvPr>
        </p:nvSpPr>
        <p:spPr>
          <a:xfrm>
            <a:off x="1051200" y="982800"/>
            <a:ext cx="7959600" cy="5184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/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600"/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§"/>
              <a:defRPr sz="1400"/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/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grpSp>
        <p:nvGrpSpPr>
          <p:cNvPr id="41" name="Gruppieren 40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</p:grpSpPr>
        <p:sp>
          <p:nvSpPr>
            <p:cNvPr id="42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431471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52799" y="6566400"/>
            <a:ext cx="3600000" cy="18466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grpSp>
        <p:nvGrpSpPr>
          <p:cNvPr id="23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grpSp>
        <p:nvGrpSpPr>
          <p:cNvPr id="66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6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" name="Inhaltsplatzhalter 2"/>
          <p:cNvSpPr>
            <a:spLocks noGrp="1"/>
          </p:cNvSpPr>
          <p:nvPr>
            <p:ph idx="1" hasCustomPrompt="1"/>
          </p:nvPr>
        </p:nvSpPr>
        <p:spPr>
          <a:xfrm>
            <a:off x="352800" y="982800"/>
            <a:ext cx="8657850" cy="540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/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600"/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§"/>
              <a:defRPr sz="1400"/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/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grpSp>
        <p:nvGrpSpPr>
          <p:cNvPr id="39" name="Gruppieren 38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</p:grpSpPr>
        <p:sp>
          <p:nvSpPr>
            <p:cNvPr id="40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86132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 plain &amp;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grpSp>
        <p:nvGrpSpPr>
          <p:cNvPr id="67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68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52799" y="6566400"/>
            <a:ext cx="3600000" cy="18466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sp>
        <p:nvSpPr>
          <p:cNvPr id="8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6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2800" y="982800"/>
            <a:ext cx="8657850" cy="540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Calibri" pitchFamily="34" charset="0"/>
              <a:buChar char="─"/>
              <a:defRPr sz="1600">
                <a:solidFill>
                  <a:schemeClr val="bg1"/>
                </a:solidFill>
                <a:latin typeface="+mn-lt"/>
              </a:defRPr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+mn-lt"/>
              </a:defRPr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>
                <a:solidFill>
                  <a:schemeClr val="bg1"/>
                </a:solidFill>
                <a:latin typeface="+mn-lt"/>
              </a:defRPr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grpSp>
        <p:nvGrpSpPr>
          <p:cNvPr id="39" name="Gruppieren 38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  <a:solidFill>
            <a:schemeClr val="bg1"/>
          </a:solidFill>
        </p:grpSpPr>
        <p:sp>
          <p:nvSpPr>
            <p:cNvPr id="40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056630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ontac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560388"/>
            <a:ext cx="8885238" cy="4503737"/>
          </a:xfrm>
          <a:custGeom>
            <a:avLst/>
            <a:gdLst>
              <a:gd name="T0" fmla="*/ 0 w 5597"/>
              <a:gd name="T1" fmla="*/ 2060 h 2837"/>
              <a:gd name="T2" fmla="*/ 3918 w 5597"/>
              <a:gd name="T3" fmla="*/ 0 h 2837"/>
              <a:gd name="T4" fmla="*/ 5597 w 5597"/>
              <a:gd name="T5" fmla="*/ 2837 h 2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97" h="2837">
                <a:moveTo>
                  <a:pt x="0" y="2060"/>
                </a:moveTo>
                <a:lnTo>
                  <a:pt x="3918" y="0"/>
                </a:lnTo>
                <a:lnTo>
                  <a:pt x="5597" y="2837"/>
                </a:lnTo>
              </a:path>
            </a:pathLst>
          </a:custGeom>
          <a:noFill/>
          <a:ln w="12700">
            <a:solidFill>
              <a:srgbClr val="FFFFFF">
                <a:alpha val="29804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609975" y="5272088"/>
            <a:ext cx="4583113" cy="1589087"/>
          </a:xfrm>
          <a:custGeom>
            <a:avLst/>
            <a:gdLst>
              <a:gd name="T0" fmla="*/ 1432 w 1432"/>
              <a:gd name="T1" fmla="*/ 496 h 496"/>
              <a:gd name="T2" fmla="*/ 716 w 1432"/>
              <a:gd name="T3" fmla="*/ 0 h 496"/>
              <a:gd name="T4" fmla="*/ 0 w 1432"/>
              <a:gd name="T5" fmla="*/ 496 h 496"/>
              <a:gd name="T6" fmla="*/ 1432 w 1432"/>
              <a:gd name="T7" fmla="*/ 49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32" h="496">
                <a:moveTo>
                  <a:pt x="1432" y="496"/>
                </a:moveTo>
                <a:cubicBezTo>
                  <a:pt x="1323" y="207"/>
                  <a:pt x="1044" y="0"/>
                  <a:pt x="716" y="0"/>
                </a:cubicBezTo>
                <a:cubicBezTo>
                  <a:pt x="388" y="0"/>
                  <a:pt x="109" y="207"/>
                  <a:pt x="0" y="496"/>
                </a:cubicBezTo>
                <a:lnTo>
                  <a:pt x="1432" y="4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8547100" y="4954588"/>
            <a:ext cx="601663" cy="1368425"/>
          </a:xfrm>
          <a:custGeom>
            <a:avLst/>
            <a:gdLst>
              <a:gd name="T0" fmla="*/ 184 w 184"/>
              <a:gd name="T1" fmla="*/ 0 h 420"/>
              <a:gd name="T2" fmla="*/ 0 w 184"/>
              <a:gd name="T3" fmla="*/ 210 h 420"/>
              <a:gd name="T4" fmla="*/ 184 w 184"/>
              <a:gd name="T5" fmla="*/ 420 h 420"/>
              <a:gd name="T6" fmla="*/ 184 w 184"/>
              <a:gd name="T7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" h="420">
                <a:moveTo>
                  <a:pt x="184" y="0"/>
                </a:moveTo>
                <a:cubicBezTo>
                  <a:pt x="80" y="14"/>
                  <a:pt x="0" y="103"/>
                  <a:pt x="0" y="210"/>
                </a:cubicBezTo>
                <a:cubicBezTo>
                  <a:pt x="0" y="318"/>
                  <a:pt x="80" y="407"/>
                  <a:pt x="184" y="420"/>
                </a:cubicBezTo>
                <a:lnTo>
                  <a:pt x="1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grpSp>
        <p:nvGrpSpPr>
          <p:cNvPr id="46" name="Group 4"/>
          <p:cNvGrpSpPr>
            <a:grpSpLocks noChangeAspect="1"/>
          </p:cNvGrpSpPr>
          <p:nvPr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4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65124" y="6566400"/>
            <a:ext cx="3240000" cy="18466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sp>
        <p:nvSpPr>
          <p:cNvPr id="6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25" name="Inhaltsplatzhalter 2"/>
          <p:cNvSpPr>
            <a:spLocks noGrp="1"/>
          </p:cNvSpPr>
          <p:nvPr>
            <p:ph idx="1" hasCustomPrompt="1"/>
          </p:nvPr>
        </p:nvSpPr>
        <p:spPr>
          <a:xfrm>
            <a:off x="352800" y="982800"/>
            <a:ext cx="7733925" cy="414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Calibri" pitchFamily="34" charset="0"/>
              <a:buChar char="─"/>
              <a:defRPr sz="1600">
                <a:solidFill>
                  <a:schemeClr val="bg1"/>
                </a:solidFill>
                <a:latin typeface="+mn-lt"/>
              </a:defRPr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+mn-lt"/>
              </a:defRPr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>
                <a:solidFill>
                  <a:schemeClr val="bg1"/>
                </a:solidFill>
                <a:latin typeface="+mn-lt"/>
              </a:defRPr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72972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5580000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grpSp>
        <p:nvGrpSpPr>
          <p:cNvPr id="46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4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65124" y="6566400"/>
            <a:ext cx="3600000" cy="18466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sp>
        <p:nvSpPr>
          <p:cNvPr id="6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2" name="Freeform 2"/>
          <p:cNvSpPr>
            <a:spLocks/>
          </p:cNvSpPr>
          <p:nvPr userDrawn="1"/>
        </p:nvSpPr>
        <p:spPr bwMode="grayWhite">
          <a:xfrm>
            <a:off x="6581775" y="0"/>
            <a:ext cx="2562225" cy="1905000"/>
          </a:xfrm>
          <a:custGeom>
            <a:avLst/>
            <a:gdLst>
              <a:gd name="T0" fmla="*/ 4304 w 4304"/>
              <a:gd name="T1" fmla="*/ 0 h 3200"/>
              <a:gd name="T2" fmla="*/ 13 w 4304"/>
              <a:gd name="T3" fmla="*/ 0 h 3200"/>
              <a:gd name="T4" fmla="*/ 0 w 4304"/>
              <a:gd name="T5" fmla="*/ 252 h 3200"/>
              <a:gd name="T6" fmla="*/ 2945 w 4304"/>
              <a:gd name="T7" fmla="*/ 3200 h 3200"/>
              <a:gd name="T8" fmla="*/ 4304 w 4304"/>
              <a:gd name="T9" fmla="*/ 2867 h 3200"/>
              <a:gd name="T10" fmla="*/ 4304 w 4304"/>
              <a:gd name="T11" fmla="*/ 0 h 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04" h="3200">
                <a:moveTo>
                  <a:pt x="4304" y="0"/>
                </a:moveTo>
                <a:cubicBezTo>
                  <a:pt x="13" y="0"/>
                  <a:pt x="13" y="0"/>
                  <a:pt x="13" y="0"/>
                </a:cubicBezTo>
                <a:cubicBezTo>
                  <a:pt x="7" y="82"/>
                  <a:pt x="0" y="164"/>
                  <a:pt x="0" y="252"/>
                </a:cubicBezTo>
                <a:cubicBezTo>
                  <a:pt x="0" y="1878"/>
                  <a:pt x="1322" y="3200"/>
                  <a:pt x="2945" y="3200"/>
                </a:cubicBezTo>
                <a:cubicBezTo>
                  <a:pt x="3436" y="3200"/>
                  <a:pt x="3895" y="3081"/>
                  <a:pt x="4304" y="2867"/>
                </a:cubicBezTo>
                <a:lnTo>
                  <a:pt x="43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3"/>
          <p:cNvSpPr>
            <a:spLocks noChangeArrowheads="1"/>
          </p:cNvSpPr>
          <p:nvPr userDrawn="1"/>
        </p:nvSpPr>
        <p:spPr bwMode="grayWhite">
          <a:xfrm>
            <a:off x="730250" y="1889125"/>
            <a:ext cx="1522413" cy="152241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4"/>
          <p:cNvSpPr>
            <a:spLocks noChangeShapeType="1"/>
          </p:cNvSpPr>
          <p:nvPr userDrawn="1"/>
        </p:nvSpPr>
        <p:spPr bwMode="grayWhite">
          <a:xfrm flipH="1" flipV="1">
            <a:off x="3792538" y="0"/>
            <a:ext cx="2847975" cy="468313"/>
          </a:xfrm>
          <a:prstGeom prst="line">
            <a:avLst/>
          </a:prstGeom>
          <a:noFill/>
          <a:ln w="12700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grayWhite">
          <a:xfrm flipH="1" flipV="1">
            <a:off x="1911350" y="0"/>
            <a:ext cx="4729163" cy="601663"/>
          </a:xfrm>
          <a:prstGeom prst="line">
            <a:avLst/>
          </a:prstGeom>
          <a:noFill/>
          <a:ln w="12700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grayWhite">
          <a:xfrm>
            <a:off x="2209800" y="1136650"/>
            <a:ext cx="4697413" cy="1312863"/>
          </a:xfrm>
          <a:custGeom>
            <a:avLst/>
            <a:gdLst>
              <a:gd name="T0" fmla="*/ 0 w 2959"/>
              <a:gd name="T1" fmla="*/ 827 h 827"/>
              <a:gd name="T2" fmla="*/ 1432 w 2959"/>
              <a:gd name="T3" fmla="*/ 279 h 827"/>
              <a:gd name="T4" fmla="*/ 2959 w 2959"/>
              <a:gd name="T5" fmla="*/ 0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59" h="827">
                <a:moveTo>
                  <a:pt x="0" y="827"/>
                </a:moveTo>
                <a:cubicBezTo>
                  <a:pt x="239" y="736"/>
                  <a:pt x="939" y="417"/>
                  <a:pt x="1432" y="279"/>
                </a:cubicBezTo>
                <a:cubicBezTo>
                  <a:pt x="1925" y="141"/>
                  <a:pt x="2641" y="58"/>
                  <a:pt x="2959" y="0"/>
                </a:cubicBezTo>
              </a:path>
            </a:pathLst>
          </a:custGeom>
          <a:noFill/>
          <a:ln w="12700" cmpd="sng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Inhaltsplatzhalter 2"/>
          <p:cNvSpPr>
            <a:spLocks noGrp="1"/>
          </p:cNvSpPr>
          <p:nvPr>
            <p:ph idx="1" hasCustomPrompt="1"/>
          </p:nvPr>
        </p:nvSpPr>
        <p:spPr>
          <a:xfrm>
            <a:off x="3250650" y="2538000"/>
            <a:ext cx="5760000" cy="37764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Calibri" pitchFamily="34" charset="0"/>
              <a:buChar char="─"/>
              <a:defRPr sz="1600">
                <a:solidFill>
                  <a:schemeClr val="bg1"/>
                </a:solidFill>
                <a:latin typeface="+mn-lt"/>
              </a:defRPr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+mn-lt"/>
              </a:defRPr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>
                <a:solidFill>
                  <a:schemeClr val="bg1"/>
                </a:solidFill>
                <a:latin typeface="+mn-lt"/>
              </a:defRPr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grpSp>
        <p:nvGrpSpPr>
          <p:cNvPr id="27" name="Gruppieren 26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  <a:solidFill>
            <a:schemeClr val="bg1"/>
          </a:solidFill>
        </p:grpSpPr>
        <p:sp>
          <p:nvSpPr>
            <p:cNvPr id="28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380507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4"/>
          <p:cNvGrpSpPr>
            <a:grpSpLocks noChangeAspect="1"/>
          </p:cNvGrpSpPr>
          <p:nvPr userDrawn="1"/>
        </p:nvGrpSpPr>
        <p:grpSpPr bwMode="gray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71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4"/>
          <p:cNvGrpSpPr>
            <a:grpSpLocks noChangeAspect="1"/>
          </p:cNvGrpSpPr>
          <p:nvPr userDrawn="1"/>
        </p:nvGrpSpPr>
        <p:grpSpPr bwMode="gray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55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itel 1"/>
          <p:cNvSpPr>
            <a:spLocks noGrp="1"/>
          </p:cNvSpPr>
          <p:nvPr>
            <p:ph type="ctrTitle"/>
          </p:nvPr>
        </p:nvSpPr>
        <p:spPr>
          <a:xfrm>
            <a:off x="824400" y="1598293"/>
            <a:ext cx="8176725" cy="99719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90000"/>
              </a:lnSpc>
              <a:defRPr sz="3600" b="1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29" name="Untertitel 2"/>
          <p:cNvSpPr>
            <a:spLocks noGrp="1"/>
          </p:cNvSpPr>
          <p:nvPr>
            <p:ph type="subTitle" idx="1"/>
          </p:nvPr>
        </p:nvSpPr>
        <p:spPr>
          <a:xfrm>
            <a:off x="824400" y="2642400"/>
            <a:ext cx="8176725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  <p:sp>
        <p:nvSpPr>
          <p:cNvPr id="37" name="Text Box 22"/>
          <p:cNvSpPr txBox="1">
            <a:spLocks noChangeArrowheads="1"/>
          </p:cNvSpPr>
          <p:nvPr userDrawn="1"/>
        </p:nvSpPr>
        <p:spPr bwMode="gray">
          <a:xfrm>
            <a:off x="2413000" y="6553200"/>
            <a:ext cx="43164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© 2012 Ipsos.  All rights reserved. Contains Ipsos' Confidential and Proprietary information and </a:t>
            </a:r>
            <a:b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may not be disclosed or reproduced without the prior written consent of Ipsos.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Inhaltsplatzhalter 2"/>
          <p:cNvSpPr>
            <a:spLocks noGrp="1"/>
          </p:cNvSpPr>
          <p:nvPr>
            <p:ph sz="quarter" idx="10"/>
          </p:nvPr>
        </p:nvSpPr>
        <p:spPr>
          <a:xfrm>
            <a:off x="0" y="3960000"/>
            <a:ext cx="9144000" cy="25200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pic>
        <p:nvPicPr>
          <p:cNvPr id="39" name="Grafik 3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67" y="385200"/>
            <a:ext cx="472580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84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_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4"/>
          <p:cNvGrpSpPr>
            <a:grpSpLocks noChangeAspect="1"/>
          </p:cNvGrpSpPr>
          <p:nvPr userDrawn="1"/>
        </p:nvGrpSpPr>
        <p:grpSpPr bwMode="gray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71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4"/>
          <p:cNvGrpSpPr>
            <a:grpSpLocks noChangeAspect="1"/>
          </p:cNvGrpSpPr>
          <p:nvPr userDrawn="1"/>
        </p:nvGrpSpPr>
        <p:grpSpPr bwMode="gray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55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 Box 22"/>
          <p:cNvSpPr txBox="1">
            <a:spLocks noChangeArrowheads="1"/>
          </p:cNvSpPr>
          <p:nvPr userDrawn="1"/>
        </p:nvSpPr>
        <p:spPr bwMode="white">
          <a:xfrm>
            <a:off x="824400" y="6553200"/>
            <a:ext cx="43164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© 2012 Ipsos.  All rights reserved. Contains Ipsos' Confidential and Proprietary information </a:t>
            </a:r>
            <a:b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and may not be disclosed or reproduced without the prior written consent of Ipsos.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itel 1"/>
          <p:cNvSpPr>
            <a:spLocks noGrp="1"/>
          </p:cNvSpPr>
          <p:nvPr>
            <p:ph type="ctrTitle"/>
          </p:nvPr>
        </p:nvSpPr>
        <p:spPr bwMode="white">
          <a:xfrm>
            <a:off x="824400" y="2113200"/>
            <a:ext cx="3960000" cy="99719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40" name="Untertitel 2"/>
          <p:cNvSpPr>
            <a:spLocks noGrp="1"/>
          </p:cNvSpPr>
          <p:nvPr>
            <p:ph type="subTitle" idx="1"/>
          </p:nvPr>
        </p:nvSpPr>
        <p:spPr bwMode="white">
          <a:xfrm>
            <a:off x="824400" y="3171599"/>
            <a:ext cx="3780000" cy="1080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  <p:pic>
        <p:nvPicPr>
          <p:cNvPr id="38" name="Grafik 3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67" y="385200"/>
            <a:ext cx="472580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81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&amp; Resul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29199" y="6566400"/>
            <a:ext cx="3600000" cy="18466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grpSp>
        <p:nvGrpSpPr>
          <p:cNvPr id="23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Freeform 34"/>
          <p:cNvSpPr>
            <a:spLocks/>
          </p:cNvSpPr>
          <p:nvPr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5"/>
          <p:cNvSpPr>
            <a:spLocks/>
          </p:cNvSpPr>
          <p:nvPr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chemeClr val="accent2">
                <a:alpha val="50196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chemeClr val="accent2">
                <a:alpha val="50196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grpSp>
        <p:nvGrpSpPr>
          <p:cNvPr id="66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6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Inhaltsplatzhalter 2"/>
          <p:cNvSpPr>
            <a:spLocks noGrp="1"/>
          </p:cNvSpPr>
          <p:nvPr>
            <p:ph idx="1" hasCustomPrompt="1"/>
          </p:nvPr>
        </p:nvSpPr>
        <p:spPr>
          <a:xfrm>
            <a:off x="352800" y="979200"/>
            <a:ext cx="7740000" cy="540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/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600"/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§"/>
              <a:defRPr sz="1400"/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/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grpSp>
        <p:nvGrpSpPr>
          <p:cNvPr id="45" name="Gruppieren 44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</p:grpSpPr>
        <p:sp>
          <p:nvSpPr>
            <p:cNvPr id="46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391416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/>
        </p:nvSpPr>
        <p:spPr bwMode="auto">
          <a:xfrm>
            <a:off x="0" y="950913"/>
            <a:ext cx="4760913" cy="5003800"/>
          </a:xfrm>
          <a:custGeom>
            <a:avLst/>
            <a:gdLst>
              <a:gd name="T0" fmla="*/ 692 w 1492"/>
              <a:gd name="T1" fmla="*/ 0 h 1600"/>
              <a:gd name="T2" fmla="*/ 0 w 1492"/>
              <a:gd name="T3" fmla="*/ 399 h 1600"/>
              <a:gd name="T4" fmla="*/ 0 w 1492"/>
              <a:gd name="T5" fmla="*/ 1202 h 1600"/>
              <a:gd name="T6" fmla="*/ 692 w 1492"/>
              <a:gd name="T7" fmla="*/ 1600 h 1600"/>
              <a:gd name="T8" fmla="*/ 1492 w 1492"/>
              <a:gd name="T9" fmla="*/ 800 h 1600"/>
              <a:gd name="T10" fmla="*/ 692 w 1492"/>
              <a:gd name="T11" fmla="*/ 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3"/>
          <p:cNvSpPr>
            <a:spLocks/>
          </p:cNvSpPr>
          <p:nvPr/>
        </p:nvSpPr>
        <p:spPr bwMode="auto">
          <a:xfrm>
            <a:off x="7435850" y="1541463"/>
            <a:ext cx="1711325" cy="2360612"/>
          </a:xfrm>
          <a:custGeom>
            <a:avLst/>
            <a:gdLst>
              <a:gd name="T0" fmla="*/ 520 w 520"/>
              <a:gd name="T1" fmla="*/ 32 h 740"/>
              <a:gd name="T2" fmla="*/ 370 w 520"/>
              <a:gd name="T3" fmla="*/ 0 h 740"/>
              <a:gd name="T4" fmla="*/ 0 w 520"/>
              <a:gd name="T5" fmla="*/ 370 h 740"/>
              <a:gd name="T6" fmla="*/ 370 w 520"/>
              <a:gd name="T7" fmla="*/ 740 h 740"/>
              <a:gd name="T8" fmla="*/ 520 w 520"/>
              <a:gd name="T9" fmla="*/ 709 h 740"/>
              <a:gd name="T10" fmla="*/ 520 w 520"/>
              <a:gd name="T11" fmla="*/ 3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584200" y="5846763"/>
            <a:ext cx="917575" cy="746125"/>
          </a:xfrm>
          <a:custGeom>
            <a:avLst/>
            <a:gdLst>
              <a:gd name="T0" fmla="*/ 0 w 578"/>
              <a:gd name="T1" fmla="*/ 470 h 470"/>
              <a:gd name="T2" fmla="*/ 286 w 578"/>
              <a:gd name="T3" fmla="*/ 270 h 470"/>
              <a:gd name="T4" fmla="*/ 578 w 578"/>
              <a:gd name="T5" fmla="*/ 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-3175" y="6272213"/>
            <a:ext cx="641350" cy="592137"/>
          </a:xfrm>
          <a:custGeom>
            <a:avLst/>
            <a:gdLst>
              <a:gd name="T0" fmla="*/ 189 w 191"/>
              <a:gd name="T1" fmla="*/ 183 h 183"/>
              <a:gd name="T2" fmla="*/ 191 w 191"/>
              <a:gd name="T3" fmla="*/ 160 h 183"/>
              <a:gd name="T4" fmla="*/ 31 w 191"/>
              <a:gd name="T5" fmla="*/ 0 h 183"/>
              <a:gd name="T6" fmla="*/ 0 w 191"/>
              <a:gd name="T7" fmla="*/ 3 h 183"/>
              <a:gd name="T8" fmla="*/ 0 w 191"/>
              <a:gd name="T9" fmla="*/ 183 h 183"/>
              <a:gd name="T10" fmla="*/ 189 w 191"/>
              <a:gd name="T11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9200" y="4680000"/>
            <a:ext cx="4430833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grpSp>
        <p:nvGrpSpPr>
          <p:cNvPr id="12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13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1288" y="2935198"/>
            <a:ext cx="4419137" cy="99719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defRPr sz="3600" b="1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grpSp>
        <p:nvGrpSpPr>
          <p:cNvPr id="49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50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Line 4"/>
          <p:cNvSpPr>
            <a:spLocks noChangeShapeType="1"/>
          </p:cNvSpPr>
          <p:nvPr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solidFill>
            <a:schemeClr val="bg1"/>
          </a:solidFill>
          <a:ln w="12700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2" name="Gruppieren 41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  <a:solidFill>
            <a:schemeClr val="bg1"/>
          </a:solidFill>
        </p:grpSpPr>
        <p:sp>
          <p:nvSpPr>
            <p:cNvPr id="43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7927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/>
        </p:nvSpPr>
        <p:spPr bwMode="auto">
          <a:xfrm>
            <a:off x="0" y="950913"/>
            <a:ext cx="4760913" cy="5003800"/>
          </a:xfrm>
          <a:custGeom>
            <a:avLst/>
            <a:gdLst>
              <a:gd name="T0" fmla="*/ 692 w 1492"/>
              <a:gd name="T1" fmla="*/ 0 h 1600"/>
              <a:gd name="T2" fmla="*/ 0 w 1492"/>
              <a:gd name="T3" fmla="*/ 399 h 1600"/>
              <a:gd name="T4" fmla="*/ 0 w 1492"/>
              <a:gd name="T5" fmla="*/ 1202 h 1600"/>
              <a:gd name="T6" fmla="*/ 692 w 1492"/>
              <a:gd name="T7" fmla="*/ 1600 h 1600"/>
              <a:gd name="T8" fmla="*/ 1492 w 1492"/>
              <a:gd name="T9" fmla="*/ 800 h 1600"/>
              <a:gd name="T10" fmla="*/ 692 w 1492"/>
              <a:gd name="T11" fmla="*/ 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3"/>
          <p:cNvSpPr>
            <a:spLocks/>
          </p:cNvSpPr>
          <p:nvPr/>
        </p:nvSpPr>
        <p:spPr bwMode="auto">
          <a:xfrm>
            <a:off x="7435850" y="1541463"/>
            <a:ext cx="1711325" cy="2360612"/>
          </a:xfrm>
          <a:custGeom>
            <a:avLst/>
            <a:gdLst>
              <a:gd name="T0" fmla="*/ 520 w 520"/>
              <a:gd name="T1" fmla="*/ 32 h 740"/>
              <a:gd name="T2" fmla="*/ 370 w 520"/>
              <a:gd name="T3" fmla="*/ 0 h 740"/>
              <a:gd name="T4" fmla="*/ 0 w 520"/>
              <a:gd name="T5" fmla="*/ 370 h 740"/>
              <a:gd name="T6" fmla="*/ 370 w 520"/>
              <a:gd name="T7" fmla="*/ 740 h 740"/>
              <a:gd name="T8" fmla="*/ 520 w 520"/>
              <a:gd name="T9" fmla="*/ 709 h 740"/>
              <a:gd name="T10" fmla="*/ 520 w 520"/>
              <a:gd name="T11" fmla="*/ 3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584200" y="5846763"/>
            <a:ext cx="917575" cy="746125"/>
          </a:xfrm>
          <a:custGeom>
            <a:avLst/>
            <a:gdLst>
              <a:gd name="T0" fmla="*/ 0 w 578"/>
              <a:gd name="T1" fmla="*/ 470 h 470"/>
              <a:gd name="T2" fmla="*/ 286 w 578"/>
              <a:gd name="T3" fmla="*/ 270 h 470"/>
              <a:gd name="T4" fmla="*/ 578 w 578"/>
              <a:gd name="T5" fmla="*/ 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-3175" y="6272213"/>
            <a:ext cx="641350" cy="592137"/>
          </a:xfrm>
          <a:custGeom>
            <a:avLst/>
            <a:gdLst>
              <a:gd name="T0" fmla="*/ 189 w 191"/>
              <a:gd name="T1" fmla="*/ 183 h 183"/>
              <a:gd name="T2" fmla="*/ 191 w 191"/>
              <a:gd name="T3" fmla="*/ 160 h 183"/>
              <a:gd name="T4" fmla="*/ 31 w 191"/>
              <a:gd name="T5" fmla="*/ 0 h 183"/>
              <a:gd name="T6" fmla="*/ 0 w 191"/>
              <a:gd name="T7" fmla="*/ 3 h 183"/>
              <a:gd name="T8" fmla="*/ 0 w 191"/>
              <a:gd name="T9" fmla="*/ 183 h 183"/>
              <a:gd name="T10" fmla="*/ 189 w 191"/>
              <a:gd name="T11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9200" y="4680000"/>
            <a:ext cx="4430833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grpSp>
        <p:nvGrpSpPr>
          <p:cNvPr id="12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13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1288" y="2935198"/>
            <a:ext cx="4419137" cy="99719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defRPr sz="3600" b="1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grpSp>
        <p:nvGrpSpPr>
          <p:cNvPr id="49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50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Line 4"/>
          <p:cNvSpPr>
            <a:spLocks noChangeShapeType="1"/>
          </p:cNvSpPr>
          <p:nvPr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solidFill>
            <a:schemeClr val="bg1"/>
          </a:solidFill>
          <a:ln w="12700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2" name="Gruppieren 41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  <a:solidFill>
            <a:schemeClr val="bg1"/>
          </a:solidFill>
        </p:grpSpPr>
        <p:sp>
          <p:nvSpPr>
            <p:cNvPr id="43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41000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&amp; Resul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38799" y="6566400"/>
            <a:ext cx="3600000" cy="18466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grpSp>
        <p:nvGrpSpPr>
          <p:cNvPr id="23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grpSp>
        <p:nvGrpSpPr>
          <p:cNvPr id="66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6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Freeform 10"/>
          <p:cNvSpPr>
            <a:spLocks/>
          </p:cNvSpPr>
          <p:nvPr userDrawn="1"/>
        </p:nvSpPr>
        <p:spPr bwMode="auto">
          <a:xfrm>
            <a:off x="4572000" y="6296025"/>
            <a:ext cx="1169988" cy="561975"/>
          </a:xfrm>
          <a:custGeom>
            <a:avLst/>
            <a:gdLst>
              <a:gd name="T0" fmla="*/ 0 w 366"/>
              <a:gd name="T1" fmla="*/ 175 h 175"/>
              <a:gd name="T2" fmla="*/ 366 w 366"/>
              <a:gd name="T3" fmla="*/ 175 h 175"/>
              <a:gd name="T4" fmla="*/ 183 w 366"/>
              <a:gd name="T5" fmla="*/ 0 h 175"/>
              <a:gd name="T6" fmla="*/ 0 w 366"/>
              <a:gd name="T7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6" h="175">
                <a:moveTo>
                  <a:pt x="0" y="175"/>
                </a:moveTo>
                <a:cubicBezTo>
                  <a:pt x="366" y="175"/>
                  <a:pt x="366" y="175"/>
                  <a:pt x="366" y="175"/>
                </a:cubicBezTo>
                <a:cubicBezTo>
                  <a:pt x="362" y="78"/>
                  <a:pt x="282" y="0"/>
                  <a:pt x="183" y="0"/>
                </a:cubicBezTo>
                <a:cubicBezTo>
                  <a:pt x="84" y="0"/>
                  <a:pt x="4" y="78"/>
                  <a:pt x="0" y="1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0" name="Freeform 14"/>
          <p:cNvSpPr>
            <a:spLocks/>
          </p:cNvSpPr>
          <p:nvPr userDrawn="1"/>
        </p:nvSpPr>
        <p:spPr bwMode="auto">
          <a:xfrm>
            <a:off x="0" y="3725819"/>
            <a:ext cx="811213" cy="3132181"/>
          </a:xfrm>
          <a:custGeom>
            <a:avLst/>
            <a:gdLst>
              <a:gd name="T0" fmla="*/ 0 w 322"/>
              <a:gd name="T1" fmla="*/ 0 h 1016"/>
              <a:gd name="T2" fmla="*/ 0 w 322"/>
              <a:gd name="T3" fmla="*/ 1016 h 1016"/>
              <a:gd name="T4" fmla="*/ 140 w 322"/>
              <a:gd name="T5" fmla="*/ 1016 h 1016"/>
              <a:gd name="T6" fmla="*/ 322 w 322"/>
              <a:gd name="T7" fmla="*/ 564 h 1016"/>
              <a:gd name="T8" fmla="*/ 0 w 322"/>
              <a:gd name="T9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" h="1016">
                <a:moveTo>
                  <a:pt x="0" y="0"/>
                </a:moveTo>
                <a:cubicBezTo>
                  <a:pt x="0" y="1016"/>
                  <a:pt x="0" y="1016"/>
                  <a:pt x="0" y="1016"/>
                </a:cubicBezTo>
                <a:cubicBezTo>
                  <a:pt x="140" y="1016"/>
                  <a:pt x="140" y="1016"/>
                  <a:pt x="140" y="1016"/>
                </a:cubicBezTo>
                <a:cubicBezTo>
                  <a:pt x="253" y="899"/>
                  <a:pt x="322" y="739"/>
                  <a:pt x="322" y="564"/>
                </a:cubicBezTo>
                <a:cubicBezTo>
                  <a:pt x="322" y="324"/>
                  <a:pt x="193" y="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1" name="Freihandform 50"/>
          <p:cNvSpPr/>
          <p:nvPr userDrawn="1"/>
        </p:nvSpPr>
        <p:spPr bwMode="ltGray">
          <a:xfrm>
            <a:off x="388189" y="8626"/>
            <a:ext cx="2104845" cy="4097548"/>
          </a:xfrm>
          <a:custGeom>
            <a:avLst/>
            <a:gdLst>
              <a:gd name="connsiteX0" fmla="*/ 0 w 2717320"/>
              <a:gd name="connsiteY0" fmla="*/ 4097548 h 4097548"/>
              <a:gd name="connsiteX1" fmla="*/ 543464 w 2717320"/>
              <a:gd name="connsiteY1" fmla="*/ 1673525 h 4097548"/>
              <a:gd name="connsiteX2" fmla="*/ 2717320 w 2717320"/>
              <a:gd name="connsiteY2" fmla="*/ 0 h 4097548"/>
              <a:gd name="connsiteX3" fmla="*/ 2717320 w 2717320"/>
              <a:gd name="connsiteY3" fmla="*/ 0 h 4097548"/>
              <a:gd name="connsiteX0" fmla="*/ 0 w 2717320"/>
              <a:gd name="connsiteY0" fmla="*/ 4097548 h 4097548"/>
              <a:gd name="connsiteX1" fmla="*/ 724619 w 2717320"/>
              <a:gd name="connsiteY1" fmla="*/ 1639019 h 4097548"/>
              <a:gd name="connsiteX2" fmla="*/ 2717320 w 2717320"/>
              <a:gd name="connsiteY2" fmla="*/ 0 h 4097548"/>
              <a:gd name="connsiteX3" fmla="*/ 2717320 w 2717320"/>
              <a:gd name="connsiteY3" fmla="*/ 0 h 4097548"/>
              <a:gd name="connsiteX0" fmla="*/ 0 w 2717320"/>
              <a:gd name="connsiteY0" fmla="*/ 4097548 h 4097548"/>
              <a:gd name="connsiteX1" fmla="*/ 869393 w 2717320"/>
              <a:gd name="connsiteY1" fmla="*/ 1708030 h 4097548"/>
              <a:gd name="connsiteX2" fmla="*/ 2717320 w 2717320"/>
              <a:gd name="connsiteY2" fmla="*/ 0 h 4097548"/>
              <a:gd name="connsiteX3" fmla="*/ 2717320 w 2717320"/>
              <a:gd name="connsiteY3" fmla="*/ 0 h 409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7320" h="4097548">
                <a:moveTo>
                  <a:pt x="0" y="4097548"/>
                </a:moveTo>
                <a:cubicBezTo>
                  <a:pt x="45288" y="3226999"/>
                  <a:pt x="416506" y="2390955"/>
                  <a:pt x="869393" y="1708030"/>
                </a:cubicBezTo>
                <a:cubicBezTo>
                  <a:pt x="1322280" y="1025105"/>
                  <a:pt x="2409332" y="284672"/>
                  <a:pt x="2717320" y="0"/>
                </a:cubicBezTo>
                <a:lnTo>
                  <a:pt x="2717320" y="0"/>
                </a:lnTo>
              </a:path>
            </a:pathLst>
          </a:custGeom>
          <a:noFill/>
          <a:ln w="12700">
            <a:solidFill>
              <a:schemeClr val="accent2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nhaltsplatzhalter 2"/>
          <p:cNvSpPr>
            <a:spLocks noGrp="1"/>
          </p:cNvSpPr>
          <p:nvPr>
            <p:ph idx="1" hasCustomPrompt="1"/>
          </p:nvPr>
        </p:nvSpPr>
        <p:spPr>
          <a:xfrm>
            <a:off x="1051200" y="982800"/>
            <a:ext cx="7959600" cy="5184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/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600"/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§"/>
              <a:defRPr sz="1400"/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/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grpSp>
        <p:nvGrpSpPr>
          <p:cNvPr id="41" name="Gruppieren 40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</p:grpSpPr>
        <p:sp>
          <p:nvSpPr>
            <p:cNvPr id="42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924895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52799" y="6566400"/>
            <a:ext cx="3600000" cy="18466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grpSp>
        <p:nvGrpSpPr>
          <p:cNvPr id="23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grpSp>
        <p:nvGrpSpPr>
          <p:cNvPr id="66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6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" name="Inhaltsplatzhalter 2"/>
          <p:cNvSpPr>
            <a:spLocks noGrp="1"/>
          </p:cNvSpPr>
          <p:nvPr>
            <p:ph idx="1" hasCustomPrompt="1"/>
          </p:nvPr>
        </p:nvSpPr>
        <p:spPr>
          <a:xfrm>
            <a:off x="352800" y="982800"/>
            <a:ext cx="8657850" cy="540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/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600"/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§"/>
              <a:defRPr sz="1400"/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/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grpSp>
        <p:nvGrpSpPr>
          <p:cNvPr id="39" name="Gruppieren 38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</p:grpSpPr>
        <p:sp>
          <p:nvSpPr>
            <p:cNvPr id="40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428940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 plain &amp;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grpSp>
        <p:nvGrpSpPr>
          <p:cNvPr id="67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68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52799" y="6566400"/>
            <a:ext cx="3600000" cy="18466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sp>
        <p:nvSpPr>
          <p:cNvPr id="8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6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2800" y="982800"/>
            <a:ext cx="8657850" cy="540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Calibri" pitchFamily="34" charset="0"/>
              <a:buChar char="─"/>
              <a:defRPr sz="1600">
                <a:solidFill>
                  <a:schemeClr val="bg1"/>
                </a:solidFill>
                <a:latin typeface="+mn-lt"/>
              </a:defRPr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+mn-lt"/>
              </a:defRPr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>
                <a:solidFill>
                  <a:schemeClr val="bg1"/>
                </a:solidFill>
                <a:latin typeface="+mn-lt"/>
              </a:defRPr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grpSp>
        <p:nvGrpSpPr>
          <p:cNvPr id="39" name="Gruppieren 38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  <a:solidFill>
            <a:schemeClr val="bg1"/>
          </a:solidFill>
        </p:grpSpPr>
        <p:sp>
          <p:nvSpPr>
            <p:cNvPr id="40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210887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ontac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560388"/>
            <a:ext cx="8885238" cy="4503737"/>
          </a:xfrm>
          <a:custGeom>
            <a:avLst/>
            <a:gdLst>
              <a:gd name="T0" fmla="*/ 0 w 5597"/>
              <a:gd name="T1" fmla="*/ 2060 h 2837"/>
              <a:gd name="T2" fmla="*/ 3918 w 5597"/>
              <a:gd name="T3" fmla="*/ 0 h 2837"/>
              <a:gd name="T4" fmla="*/ 5597 w 5597"/>
              <a:gd name="T5" fmla="*/ 2837 h 2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97" h="2837">
                <a:moveTo>
                  <a:pt x="0" y="2060"/>
                </a:moveTo>
                <a:lnTo>
                  <a:pt x="3918" y="0"/>
                </a:lnTo>
                <a:lnTo>
                  <a:pt x="5597" y="2837"/>
                </a:lnTo>
              </a:path>
            </a:pathLst>
          </a:custGeom>
          <a:noFill/>
          <a:ln w="12700">
            <a:solidFill>
              <a:srgbClr val="FFFFFF">
                <a:alpha val="29804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609975" y="5272088"/>
            <a:ext cx="4583113" cy="1589087"/>
          </a:xfrm>
          <a:custGeom>
            <a:avLst/>
            <a:gdLst>
              <a:gd name="T0" fmla="*/ 1432 w 1432"/>
              <a:gd name="T1" fmla="*/ 496 h 496"/>
              <a:gd name="T2" fmla="*/ 716 w 1432"/>
              <a:gd name="T3" fmla="*/ 0 h 496"/>
              <a:gd name="T4" fmla="*/ 0 w 1432"/>
              <a:gd name="T5" fmla="*/ 496 h 496"/>
              <a:gd name="T6" fmla="*/ 1432 w 1432"/>
              <a:gd name="T7" fmla="*/ 49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32" h="496">
                <a:moveTo>
                  <a:pt x="1432" y="496"/>
                </a:moveTo>
                <a:cubicBezTo>
                  <a:pt x="1323" y="207"/>
                  <a:pt x="1044" y="0"/>
                  <a:pt x="716" y="0"/>
                </a:cubicBezTo>
                <a:cubicBezTo>
                  <a:pt x="388" y="0"/>
                  <a:pt x="109" y="207"/>
                  <a:pt x="0" y="496"/>
                </a:cubicBezTo>
                <a:lnTo>
                  <a:pt x="1432" y="4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8547100" y="4954588"/>
            <a:ext cx="601663" cy="1368425"/>
          </a:xfrm>
          <a:custGeom>
            <a:avLst/>
            <a:gdLst>
              <a:gd name="T0" fmla="*/ 184 w 184"/>
              <a:gd name="T1" fmla="*/ 0 h 420"/>
              <a:gd name="T2" fmla="*/ 0 w 184"/>
              <a:gd name="T3" fmla="*/ 210 h 420"/>
              <a:gd name="T4" fmla="*/ 184 w 184"/>
              <a:gd name="T5" fmla="*/ 420 h 420"/>
              <a:gd name="T6" fmla="*/ 184 w 184"/>
              <a:gd name="T7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" h="420">
                <a:moveTo>
                  <a:pt x="184" y="0"/>
                </a:moveTo>
                <a:cubicBezTo>
                  <a:pt x="80" y="14"/>
                  <a:pt x="0" y="103"/>
                  <a:pt x="0" y="210"/>
                </a:cubicBezTo>
                <a:cubicBezTo>
                  <a:pt x="0" y="318"/>
                  <a:pt x="80" y="407"/>
                  <a:pt x="184" y="420"/>
                </a:cubicBezTo>
                <a:lnTo>
                  <a:pt x="1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grpSp>
        <p:nvGrpSpPr>
          <p:cNvPr id="46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4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65124" y="6566400"/>
            <a:ext cx="3240000" cy="18466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sp>
        <p:nvSpPr>
          <p:cNvPr id="64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25" name="Inhaltsplatzhalter 2"/>
          <p:cNvSpPr>
            <a:spLocks noGrp="1"/>
          </p:cNvSpPr>
          <p:nvPr>
            <p:ph idx="1" hasCustomPrompt="1"/>
          </p:nvPr>
        </p:nvSpPr>
        <p:spPr>
          <a:xfrm>
            <a:off x="352800" y="982800"/>
            <a:ext cx="7733925" cy="414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Calibri" pitchFamily="34" charset="0"/>
              <a:buChar char="─"/>
              <a:defRPr sz="1600">
                <a:solidFill>
                  <a:schemeClr val="bg1"/>
                </a:solidFill>
                <a:latin typeface="+mn-lt"/>
              </a:defRPr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+mn-lt"/>
              </a:defRPr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>
                <a:solidFill>
                  <a:schemeClr val="bg1"/>
                </a:solidFill>
                <a:latin typeface="+mn-lt"/>
              </a:defRPr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95558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5580000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grpSp>
        <p:nvGrpSpPr>
          <p:cNvPr id="46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4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65124" y="6566400"/>
            <a:ext cx="3600000" cy="18466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sp>
        <p:nvSpPr>
          <p:cNvPr id="6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2" name="Freeform 2"/>
          <p:cNvSpPr>
            <a:spLocks/>
          </p:cNvSpPr>
          <p:nvPr userDrawn="1"/>
        </p:nvSpPr>
        <p:spPr bwMode="grayWhite">
          <a:xfrm>
            <a:off x="6581775" y="0"/>
            <a:ext cx="2562225" cy="1905000"/>
          </a:xfrm>
          <a:custGeom>
            <a:avLst/>
            <a:gdLst>
              <a:gd name="T0" fmla="*/ 4304 w 4304"/>
              <a:gd name="T1" fmla="*/ 0 h 3200"/>
              <a:gd name="T2" fmla="*/ 13 w 4304"/>
              <a:gd name="T3" fmla="*/ 0 h 3200"/>
              <a:gd name="T4" fmla="*/ 0 w 4304"/>
              <a:gd name="T5" fmla="*/ 252 h 3200"/>
              <a:gd name="T6" fmla="*/ 2945 w 4304"/>
              <a:gd name="T7" fmla="*/ 3200 h 3200"/>
              <a:gd name="T8" fmla="*/ 4304 w 4304"/>
              <a:gd name="T9" fmla="*/ 2867 h 3200"/>
              <a:gd name="T10" fmla="*/ 4304 w 4304"/>
              <a:gd name="T11" fmla="*/ 0 h 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04" h="3200">
                <a:moveTo>
                  <a:pt x="4304" y="0"/>
                </a:moveTo>
                <a:cubicBezTo>
                  <a:pt x="13" y="0"/>
                  <a:pt x="13" y="0"/>
                  <a:pt x="13" y="0"/>
                </a:cubicBezTo>
                <a:cubicBezTo>
                  <a:pt x="7" y="82"/>
                  <a:pt x="0" y="164"/>
                  <a:pt x="0" y="252"/>
                </a:cubicBezTo>
                <a:cubicBezTo>
                  <a:pt x="0" y="1878"/>
                  <a:pt x="1322" y="3200"/>
                  <a:pt x="2945" y="3200"/>
                </a:cubicBezTo>
                <a:cubicBezTo>
                  <a:pt x="3436" y="3200"/>
                  <a:pt x="3895" y="3081"/>
                  <a:pt x="4304" y="2867"/>
                </a:cubicBezTo>
                <a:lnTo>
                  <a:pt x="43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3"/>
          <p:cNvSpPr>
            <a:spLocks noChangeArrowheads="1"/>
          </p:cNvSpPr>
          <p:nvPr userDrawn="1"/>
        </p:nvSpPr>
        <p:spPr bwMode="grayWhite">
          <a:xfrm>
            <a:off x="730250" y="1889125"/>
            <a:ext cx="1522413" cy="152241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4"/>
          <p:cNvSpPr>
            <a:spLocks noChangeShapeType="1"/>
          </p:cNvSpPr>
          <p:nvPr userDrawn="1"/>
        </p:nvSpPr>
        <p:spPr bwMode="grayWhite">
          <a:xfrm flipH="1" flipV="1">
            <a:off x="3792538" y="0"/>
            <a:ext cx="2847975" cy="468313"/>
          </a:xfrm>
          <a:prstGeom prst="line">
            <a:avLst/>
          </a:prstGeom>
          <a:noFill/>
          <a:ln w="12700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grayWhite">
          <a:xfrm flipH="1" flipV="1">
            <a:off x="1911350" y="0"/>
            <a:ext cx="4729163" cy="601663"/>
          </a:xfrm>
          <a:prstGeom prst="line">
            <a:avLst/>
          </a:prstGeom>
          <a:noFill/>
          <a:ln w="12700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grayWhite">
          <a:xfrm>
            <a:off x="2209800" y="1136650"/>
            <a:ext cx="4697413" cy="1312863"/>
          </a:xfrm>
          <a:custGeom>
            <a:avLst/>
            <a:gdLst>
              <a:gd name="T0" fmla="*/ 0 w 2959"/>
              <a:gd name="T1" fmla="*/ 827 h 827"/>
              <a:gd name="T2" fmla="*/ 1432 w 2959"/>
              <a:gd name="T3" fmla="*/ 279 h 827"/>
              <a:gd name="T4" fmla="*/ 2959 w 2959"/>
              <a:gd name="T5" fmla="*/ 0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59" h="827">
                <a:moveTo>
                  <a:pt x="0" y="827"/>
                </a:moveTo>
                <a:cubicBezTo>
                  <a:pt x="239" y="736"/>
                  <a:pt x="939" y="417"/>
                  <a:pt x="1432" y="279"/>
                </a:cubicBezTo>
                <a:cubicBezTo>
                  <a:pt x="1925" y="141"/>
                  <a:pt x="2641" y="58"/>
                  <a:pt x="2959" y="0"/>
                </a:cubicBezTo>
              </a:path>
            </a:pathLst>
          </a:custGeom>
          <a:noFill/>
          <a:ln w="12700" cmpd="sng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Inhaltsplatzhalter 2"/>
          <p:cNvSpPr>
            <a:spLocks noGrp="1"/>
          </p:cNvSpPr>
          <p:nvPr>
            <p:ph idx="1" hasCustomPrompt="1"/>
          </p:nvPr>
        </p:nvSpPr>
        <p:spPr>
          <a:xfrm>
            <a:off x="3250650" y="2538000"/>
            <a:ext cx="5760000" cy="37764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Calibri" pitchFamily="34" charset="0"/>
              <a:buChar char="─"/>
              <a:defRPr sz="1600">
                <a:solidFill>
                  <a:schemeClr val="bg1"/>
                </a:solidFill>
                <a:latin typeface="+mn-lt"/>
              </a:defRPr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+mn-lt"/>
              </a:defRPr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>
                <a:solidFill>
                  <a:schemeClr val="bg1"/>
                </a:solidFill>
                <a:latin typeface="+mn-lt"/>
              </a:defRPr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grpSp>
        <p:nvGrpSpPr>
          <p:cNvPr id="27" name="Gruppieren 26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  <a:solidFill>
            <a:schemeClr val="bg1"/>
          </a:solidFill>
        </p:grpSpPr>
        <p:sp>
          <p:nvSpPr>
            <p:cNvPr id="28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72980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4"/>
          <p:cNvGrpSpPr>
            <a:grpSpLocks noChangeAspect="1"/>
          </p:cNvGrpSpPr>
          <p:nvPr userDrawn="1"/>
        </p:nvGrpSpPr>
        <p:grpSpPr bwMode="gray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71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4"/>
          <p:cNvGrpSpPr>
            <a:grpSpLocks noChangeAspect="1"/>
          </p:cNvGrpSpPr>
          <p:nvPr userDrawn="1"/>
        </p:nvGrpSpPr>
        <p:grpSpPr bwMode="gray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55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itel 1"/>
          <p:cNvSpPr>
            <a:spLocks noGrp="1"/>
          </p:cNvSpPr>
          <p:nvPr>
            <p:ph type="ctrTitle"/>
          </p:nvPr>
        </p:nvSpPr>
        <p:spPr>
          <a:xfrm>
            <a:off x="824400" y="1598293"/>
            <a:ext cx="8176725" cy="99719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90000"/>
              </a:lnSpc>
              <a:defRPr sz="3600" b="1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29" name="Untertitel 2"/>
          <p:cNvSpPr>
            <a:spLocks noGrp="1"/>
          </p:cNvSpPr>
          <p:nvPr>
            <p:ph type="subTitle" idx="1"/>
          </p:nvPr>
        </p:nvSpPr>
        <p:spPr>
          <a:xfrm>
            <a:off x="824400" y="2642400"/>
            <a:ext cx="8176725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  <p:sp>
        <p:nvSpPr>
          <p:cNvPr id="37" name="Text Box 22"/>
          <p:cNvSpPr txBox="1">
            <a:spLocks noChangeArrowheads="1"/>
          </p:cNvSpPr>
          <p:nvPr userDrawn="1"/>
        </p:nvSpPr>
        <p:spPr bwMode="gray">
          <a:xfrm>
            <a:off x="2413000" y="6553200"/>
            <a:ext cx="43164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© 2012 Ipsos.  All rights reserved. Contains Ipsos' Confidential and Proprietary information and </a:t>
            </a:r>
            <a:b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may not be disclosed or reproduced without the prior written consent of Ipsos.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Inhaltsplatzhalter 2"/>
          <p:cNvSpPr>
            <a:spLocks noGrp="1"/>
          </p:cNvSpPr>
          <p:nvPr>
            <p:ph sz="quarter" idx="10"/>
          </p:nvPr>
        </p:nvSpPr>
        <p:spPr>
          <a:xfrm>
            <a:off x="0" y="3960000"/>
            <a:ext cx="9144000" cy="2520000"/>
          </a:xfrm>
          <a:prstGeom prst="rect">
            <a:avLst/>
          </a:prstGeom>
          <a:solidFill>
            <a:schemeClr val="accent3"/>
          </a:solidFill>
        </p:spPr>
        <p:txBody>
          <a:bodyPr lIns="0" tIns="0" rIns="0" bIns="0"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pic>
        <p:nvPicPr>
          <p:cNvPr id="39" name="Grafik 3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67" y="385200"/>
            <a:ext cx="472580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17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_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4"/>
          <p:cNvGrpSpPr>
            <a:grpSpLocks noChangeAspect="1"/>
          </p:cNvGrpSpPr>
          <p:nvPr userDrawn="1"/>
        </p:nvGrpSpPr>
        <p:grpSpPr bwMode="gray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71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4"/>
          <p:cNvGrpSpPr>
            <a:grpSpLocks noChangeAspect="1"/>
          </p:cNvGrpSpPr>
          <p:nvPr userDrawn="1"/>
        </p:nvGrpSpPr>
        <p:grpSpPr bwMode="gray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55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 Box 22"/>
          <p:cNvSpPr txBox="1">
            <a:spLocks noChangeArrowheads="1"/>
          </p:cNvSpPr>
          <p:nvPr userDrawn="1"/>
        </p:nvSpPr>
        <p:spPr bwMode="white">
          <a:xfrm>
            <a:off x="824400" y="6553200"/>
            <a:ext cx="43164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© 2012 Ipsos.  All rights reserved. Contains Ipsos' Confidential and Proprietary information </a:t>
            </a:r>
            <a:b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and may not be disclosed or reproduced without the prior written consent of Ipsos.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itel 1"/>
          <p:cNvSpPr>
            <a:spLocks noGrp="1"/>
          </p:cNvSpPr>
          <p:nvPr>
            <p:ph type="ctrTitle"/>
          </p:nvPr>
        </p:nvSpPr>
        <p:spPr bwMode="white">
          <a:xfrm>
            <a:off x="824400" y="2113200"/>
            <a:ext cx="3960000" cy="99719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40" name="Untertitel 2"/>
          <p:cNvSpPr>
            <a:spLocks noGrp="1"/>
          </p:cNvSpPr>
          <p:nvPr>
            <p:ph type="subTitle" idx="1"/>
          </p:nvPr>
        </p:nvSpPr>
        <p:spPr bwMode="white">
          <a:xfrm>
            <a:off x="824400" y="3171599"/>
            <a:ext cx="3780000" cy="1080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  <p:pic>
        <p:nvPicPr>
          <p:cNvPr id="38" name="Grafik 3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67" y="385200"/>
            <a:ext cx="472580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81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&amp; Resul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29199" y="6566400"/>
            <a:ext cx="3600000" cy="18466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grpSp>
        <p:nvGrpSpPr>
          <p:cNvPr id="23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Freeform 34"/>
          <p:cNvSpPr>
            <a:spLocks/>
          </p:cNvSpPr>
          <p:nvPr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5"/>
          <p:cNvSpPr>
            <a:spLocks/>
          </p:cNvSpPr>
          <p:nvPr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6"/>
          <p:cNvSpPr>
            <a:spLocks/>
          </p:cNvSpPr>
          <p:nvPr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chemeClr val="accent3">
                <a:alpha val="30196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7"/>
          <p:cNvSpPr>
            <a:spLocks/>
          </p:cNvSpPr>
          <p:nvPr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8"/>
          <p:cNvSpPr>
            <a:spLocks/>
          </p:cNvSpPr>
          <p:nvPr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chemeClr val="accent3">
                <a:alpha val="30196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grpSp>
        <p:nvGrpSpPr>
          <p:cNvPr id="66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6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Inhaltsplatzhalter 2"/>
          <p:cNvSpPr>
            <a:spLocks noGrp="1"/>
          </p:cNvSpPr>
          <p:nvPr>
            <p:ph idx="1" hasCustomPrompt="1"/>
          </p:nvPr>
        </p:nvSpPr>
        <p:spPr>
          <a:xfrm>
            <a:off x="352800" y="979200"/>
            <a:ext cx="7740000" cy="540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/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600"/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§"/>
              <a:defRPr sz="1400"/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/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grpSp>
        <p:nvGrpSpPr>
          <p:cNvPr id="45" name="Gruppieren 44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</p:grpSpPr>
        <p:sp>
          <p:nvSpPr>
            <p:cNvPr id="46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86315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 bwMode="auto">
          <a:xfrm>
            <a:off x="0" y="950913"/>
            <a:ext cx="4760913" cy="5003800"/>
          </a:xfrm>
          <a:custGeom>
            <a:avLst/>
            <a:gdLst>
              <a:gd name="T0" fmla="*/ 692 w 1492"/>
              <a:gd name="T1" fmla="*/ 0 h 1600"/>
              <a:gd name="T2" fmla="*/ 0 w 1492"/>
              <a:gd name="T3" fmla="*/ 399 h 1600"/>
              <a:gd name="T4" fmla="*/ 0 w 1492"/>
              <a:gd name="T5" fmla="*/ 1202 h 1600"/>
              <a:gd name="T6" fmla="*/ 692 w 1492"/>
              <a:gd name="T7" fmla="*/ 1600 h 1600"/>
              <a:gd name="T8" fmla="*/ 1492 w 1492"/>
              <a:gd name="T9" fmla="*/ 800 h 1600"/>
              <a:gd name="T10" fmla="*/ 692 w 1492"/>
              <a:gd name="T11" fmla="*/ 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3"/>
          <p:cNvSpPr>
            <a:spLocks/>
          </p:cNvSpPr>
          <p:nvPr userDrawn="1"/>
        </p:nvSpPr>
        <p:spPr bwMode="auto">
          <a:xfrm>
            <a:off x="7435850" y="1541463"/>
            <a:ext cx="1711325" cy="2360612"/>
          </a:xfrm>
          <a:custGeom>
            <a:avLst/>
            <a:gdLst>
              <a:gd name="T0" fmla="*/ 520 w 520"/>
              <a:gd name="T1" fmla="*/ 32 h 740"/>
              <a:gd name="T2" fmla="*/ 370 w 520"/>
              <a:gd name="T3" fmla="*/ 0 h 740"/>
              <a:gd name="T4" fmla="*/ 0 w 520"/>
              <a:gd name="T5" fmla="*/ 370 h 740"/>
              <a:gd name="T6" fmla="*/ 370 w 520"/>
              <a:gd name="T7" fmla="*/ 740 h 740"/>
              <a:gd name="T8" fmla="*/ 520 w 520"/>
              <a:gd name="T9" fmla="*/ 709 h 740"/>
              <a:gd name="T10" fmla="*/ 520 w 520"/>
              <a:gd name="T11" fmla="*/ 3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-3175" y="6272213"/>
            <a:ext cx="641350" cy="592137"/>
          </a:xfrm>
          <a:custGeom>
            <a:avLst/>
            <a:gdLst>
              <a:gd name="T0" fmla="*/ 189 w 191"/>
              <a:gd name="T1" fmla="*/ 183 h 183"/>
              <a:gd name="T2" fmla="*/ 191 w 191"/>
              <a:gd name="T3" fmla="*/ 160 h 183"/>
              <a:gd name="T4" fmla="*/ 31 w 191"/>
              <a:gd name="T5" fmla="*/ 0 h 183"/>
              <a:gd name="T6" fmla="*/ 0 w 191"/>
              <a:gd name="T7" fmla="*/ 3 h 183"/>
              <a:gd name="T8" fmla="*/ 0 w 191"/>
              <a:gd name="T9" fmla="*/ 183 h 183"/>
              <a:gd name="T10" fmla="*/ 189 w 191"/>
              <a:gd name="T11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9200" y="4680000"/>
            <a:ext cx="4430833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grpSp>
        <p:nvGrpSpPr>
          <p:cNvPr id="12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13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Freeform 5"/>
          <p:cNvSpPr>
            <a:spLocks/>
          </p:cNvSpPr>
          <p:nvPr userDrawn="1"/>
        </p:nvSpPr>
        <p:spPr bwMode="ltGray">
          <a:xfrm>
            <a:off x="584200" y="5846763"/>
            <a:ext cx="917575" cy="746125"/>
          </a:xfrm>
          <a:custGeom>
            <a:avLst/>
            <a:gdLst>
              <a:gd name="T0" fmla="*/ 0 w 578"/>
              <a:gd name="T1" fmla="*/ 470 h 470"/>
              <a:gd name="T2" fmla="*/ 286 w 578"/>
              <a:gd name="T3" fmla="*/ 270 h 470"/>
              <a:gd name="T4" fmla="*/ 578 w 578"/>
              <a:gd name="T5" fmla="*/ 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1288" y="2935198"/>
            <a:ext cx="4419137" cy="99719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defRPr sz="3600" b="1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grpSp>
        <p:nvGrpSpPr>
          <p:cNvPr id="49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50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Line 4"/>
          <p:cNvSpPr>
            <a:spLocks noChangeShapeType="1"/>
          </p:cNvSpPr>
          <p:nvPr userDrawn="1"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solidFill>
            <a:schemeClr val="bg1"/>
          </a:solidFill>
          <a:ln w="12700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2" name="Gruppieren 41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  <a:solidFill>
            <a:schemeClr val="bg1"/>
          </a:solidFill>
        </p:grpSpPr>
        <p:sp>
          <p:nvSpPr>
            <p:cNvPr id="43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99486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pic &amp; Resul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051200" y="982800"/>
            <a:ext cx="7959600" cy="5184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/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600"/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§"/>
              <a:defRPr sz="1400"/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/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38799" y="6566400"/>
            <a:ext cx="3600000" cy="18466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grpSp>
        <p:nvGrpSpPr>
          <p:cNvPr id="23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grpSp>
        <p:nvGrpSpPr>
          <p:cNvPr id="66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6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Freeform 10"/>
          <p:cNvSpPr>
            <a:spLocks/>
          </p:cNvSpPr>
          <p:nvPr userDrawn="1"/>
        </p:nvSpPr>
        <p:spPr bwMode="auto">
          <a:xfrm>
            <a:off x="4572000" y="6296025"/>
            <a:ext cx="1169988" cy="561975"/>
          </a:xfrm>
          <a:custGeom>
            <a:avLst/>
            <a:gdLst>
              <a:gd name="T0" fmla="*/ 0 w 366"/>
              <a:gd name="T1" fmla="*/ 175 h 175"/>
              <a:gd name="T2" fmla="*/ 366 w 366"/>
              <a:gd name="T3" fmla="*/ 175 h 175"/>
              <a:gd name="T4" fmla="*/ 183 w 366"/>
              <a:gd name="T5" fmla="*/ 0 h 175"/>
              <a:gd name="T6" fmla="*/ 0 w 366"/>
              <a:gd name="T7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6" h="175">
                <a:moveTo>
                  <a:pt x="0" y="175"/>
                </a:moveTo>
                <a:cubicBezTo>
                  <a:pt x="366" y="175"/>
                  <a:pt x="366" y="175"/>
                  <a:pt x="366" y="175"/>
                </a:cubicBezTo>
                <a:cubicBezTo>
                  <a:pt x="362" y="78"/>
                  <a:pt x="282" y="0"/>
                  <a:pt x="183" y="0"/>
                </a:cubicBezTo>
                <a:cubicBezTo>
                  <a:pt x="84" y="0"/>
                  <a:pt x="4" y="78"/>
                  <a:pt x="0" y="17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0" name="Freeform 14"/>
          <p:cNvSpPr>
            <a:spLocks/>
          </p:cNvSpPr>
          <p:nvPr userDrawn="1"/>
        </p:nvSpPr>
        <p:spPr bwMode="auto">
          <a:xfrm>
            <a:off x="0" y="3725819"/>
            <a:ext cx="811213" cy="3132181"/>
          </a:xfrm>
          <a:custGeom>
            <a:avLst/>
            <a:gdLst>
              <a:gd name="T0" fmla="*/ 0 w 322"/>
              <a:gd name="T1" fmla="*/ 0 h 1016"/>
              <a:gd name="T2" fmla="*/ 0 w 322"/>
              <a:gd name="T3" fmla="*/ 1016 h 1016"/>
              <a:gd name="T4" fmla="*/ 140 w 322"/>
              <a:gd name="T5" fmla="*/ 1016 h 1016"/>
              <a:gd name="T6" fmla="*/ 322 w 322"/>
              <a:gd name="T7" fmla="*/ 564 h 1016"/>
              <a:gd name="T8" fmla="*/ 0 w 322"/>
              <a:gd name="T9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" h="1016">
                <a:moveTo>
                  <a:pt x="0" y="0"/>
                </a:moveTo>
                <a:cubicBezTo>
                  <a:pt x="0" y="1016"/>
                  <a:pt x="0" y="1016"/>
                  <a:pt x="0" y="1016"/>
                </a:cubicBezTo>
                <a:cubicBezTo>
                  <a:pt x="140" y="1016"/>
                  <a:pt x="140" y="1016"/>
                  <a:pt x="140" y="1016"/>
                </a:cubicBezTo>
                <a:cubicBezTo>
                  <a:pt x="253" y="899"/>
                  <a:pt x="322" y="739"/>
                  <a:pt x="322" y="564"/>
                </a:cubicBezTo>
                <a:cubicBezTo>
                  <a:pt x="322" y="324"/>
                  <a:pt x="193" y="114"/>
                  <a:pt x="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1" name="Freihandform 50"/>
          <p:cNvSpPr/>
          <p:nvPr userDrawn="1"/>
        </p:nvSpPr>
        <p:spPr bwMode="ltGray">
          <a:xfrm>
            <a:off x="388189" y="8626"/>
            <a:ext cx="2104845" cy="4097548"/>
          </a:xfrm>
          <a:custGeom>
            <a:avLst/>
            <a:gdLst>
              <a:gd name="connsiteX0" fmla="*/ 0 w 2717320"/>
              <a:gd name="connsiteY0" fmla="*/ 4097548 h 4097548"/>
              <a:gd name="connsiteX1" fmla="*/ 543464 w 2717320"/>
              <a:gd name="connsiteY1" fmla="*/ 1673525 h 4097548"/>
              <a:gd name="connsiteX2" fmla="*/ 2717320 w 2717320"/>
              <a:gd name="connsiteY2" fmla="*/ 0 h 4097548"/>
              <a:gd name="connsiteX3" fmla="*/ 2717320 w 2717320"/>
              <a:gd name="connsiteY3" fmla="*/ 0 h 4097548"/>
              <a:gd name="connsiteX0" fmla="*/ 0 w 2717320"/>
              <a:gd name="connsiteY0" fmla="*/ 4097548 h 4097548"/>
              <a:gd name="connsiteX1" fmla="*/ 724619 w 2717320"/>
              <a:gd name="connsiteY1" fmla="*/ 1639019 h 4097548"/>
              <a:gd name="connsiteX2" fmla="*/ 2717320 w 2717320"/>
              <a:gd name="connsiteY2" fmla="*/ 0 h 4097548"/>
              <a:gd name="connsiteX3" fmla="*/ 2717320 w 2717320"/>
              <a:gd name="connsiteY3" fmla="*/ 0 h 4097548"/>
              <a:gd name="connsiteX0" fmla="*/ 0 w 2717320"/>
              <a:gd name="connsiteY0" fmla="*/ 4097548 h 4097548"/>
              <a:gd name="connsiteX1" fmla="*/ 869393 w 2717320"/>
              <a:gd name="connsiteY1" fmla="*/ 1708030 h 4097548"/>
              <a:gd name="connsiteX2" fmla="*/ 2717320 w 2717320"/>
              <a:gd name="connsiteY2" fmla="*/ 0 h 4097548"/>
              <a:gd name="connsiteX3" fmla="*/ 2717320 w 2717320"/>
              <a:gd name="connsiteY3" fmla="*/ 0 h 409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7320" h="4097548">
                <a:moveTo>
                  <a:pt x="0" y="4097548"/>
                </a:moveTo>
                <a:cubicBezTo>
                  <a:pt x="45288" y="3226999"/>
                  <a:pt x="416506" y="2390955"/>
                  <a:pt x="869393" y="1708030"/>
                </a:cubicBezTo>
                <a:cubicBezTo>
                  <a:pt x="1322280" y="1025105"/>
                  <a:pt x="2409332" y="284672"/>
                  <a:pt x="2717320" y="0"/>
                </a:cubicBezTo>
                <a:lnTo>
                  <a:pt x="2717320" y="0"/>
                </a:lnTo>
              </a:path>
            </a:pathLst>
          </a:custGeom>
          <a:noFill/>
          <a:ln w="12700">
            <a:solidFill>
              <a:srgbClr val="BCBEC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uppieren 40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</p:grpSpPr>
        <p:sp>
          <p:nvSpPr>
            <p:cNvPr id="42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47082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&amp; Resul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38799" y="6566400"/>
            <a:ext cx="3600000" cy="18466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grpSp>
        <p:nvGrpSpPr>
          <p:cNvPr id="23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grpSp>
        <p:nvGrpSpPr>
          <p:cNvPr id="66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6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Freeform 10"/>
          <p:cNvSpPr>
            <a:spLocks/>
          </p:cNvSpPr>
          <p:nvPr userDrawn="1"/>
        </p:nvSpPr>
        <p:spPr bwMode="auto">
          <a:xfrm>
            <a:off x="4572000" y="6296025"/>
            <a:ext cx="1169988" cy="561975"/>
          </a:xfrm>
          <a:custGeom>
            <a:avLst/>
            <a:gdLst>
              <a:gd name="T0" fmla="*/ 0 w 366"/>
              <a:gd name="T1" fmla="*/ 175 h 175"/>
              <a:gd name="T2" fmla="*/ 366 w 366"/>
              <a:gd name="T3" fmla="*/ 175 h 175"/>
              <a:gd name="T4" fmla="*/ 183 w 366"/>
              <a:gd name="T5" fmla="*/ 0 h 175"/>
              <a:gd name="T6" fmla="*/ 0 w 366"/>
              <a:gd name="T7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6" h="175">
                <a:moveTo>
                  <a:pt x="0" y="175"/>
                </a:moveTo>
                <a:cubicBezTo>
                  <a:pt x="366" y="175"/>
                  <a:pt x="366" y="175"/>
                  <a:pt x="366" y="175"/>
                </a:cubicBezTo>
                <a:cubicBezTo>
                  <a:pt x="362" y="78"/>
                  <a:pt x="282" y="0"/>
                  <a:pt x="183" y="0"/>
                </a:cubicBezTo>
                <a:cubicBezTo>
                  <a:pt x="84" y="0"/>
                  <a:pt x="4" y="78"/>
                  <a:pt x="0" y="1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0" name="Freeform 14"/>
          <p:cNvSpPr>
            <a:spLocks/>
          </p:cNvSpPr>
          <p:nvPr userDrawn="1"/>
        </p:nvSpPr>
        <p:spPr bwMode="auto">
          <a:xfrm>
            <a:off x="0" y="3725819"/>
            <a:ext cx="811213" cy="3132181"/>
          </a:xfrm>
          <a:custGeom>
            <a:avLst/>
            <a:gdLst>
              <a:gd name="T0" fmla="*/ 0 w 322"/>
              <a:gd name="T1" fmla="*/ 0 h 1016"/>
              <a:gd name="T2" fmla="*/ 0 w 322"/>
              <a:gd name="T3" fmla="*/ 1016 h 1016"/>
              <a:gd name="T4" fmla="*/ 140 w 322"/>
              <a:gd name="T5" fmla="*/ 1016 h 1016"/>
              <a:gd name="T6" fmla="*/ 322 w 322"/>
              <a:gd name="T7" fmla="*/ 564 h 1016"/>
              <a:gd name="T8" fmla="*/ 0 w 322"/>
              <a:gd name="T9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" h="1016">
                <a:moveTo>
                  <a:pt x="0" y="0"/>
                </a:moveTo>
                <a:cubicBezTo>
                  <a:pt x="0" y="1016"/>
                  <a:pt x="0" y="1016"/>
                  <a:pt x="0" y="1016"/>
                </a:cubicBezTo>
                <a:cubicBezTo>
                  <a:pt x="140" y="1016"/>
                  <a:pt x="140" y="1016"/>
                  <a:pt x="140" y="1016"/>
                </a:cubicBezTo>
                <a:cubicBezTo>
                  <a:pt x="253" y="899"/>
                  <a:pt x="322" y="739"/>
                  <a:pt x="322" y="564"/>
                </a:cubicBezTo>
                <a:cubicBezTo>
                  <a:pt x="322" y="324"/>
                  <a:pt x="193" y="114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1" name="Freihandform 50"/>
          <p:cNvSpPr/>
          <p:nvPr userDrawn="1"/>
        </p:nvSpPr>
        <p:spPr bwMode="ltGray">
          <a:xfrm>
            <a:off x="388189" y="8626"/>
            <a:ext cx="2104845" cy="4097548"/>
          </a:xfrm>
          <a:custGeom>
            <a:avLst/>
            <a:gdLst>
              <a:gd name="connsiteX0" fmla="*/ 0 w 2717320"/>
              <a:gd name="connsiteY0" fmla="*/ 4097548 h 4097548"/>
              <a:gd name="connsiteX1" fmla="*/ 543464 w 2717320"/>
              <a:gd name="connsiteY1" fmla="*/ 1673525 h 4097548"/>
              <a:gd name="connsiteX2" fmla="*/ 2717320 w 2717320"/>
              <a:gd name="connsiteY2" fmla="*/ 0 h 4097548"/>
              <a:gd name="connsiteX3" fmla="*/ 2717320 w 2717320"/>
              <a:gd name="connsiteY3" fmla="*/ 0 h 4097548"/>
              <a:gd name="connsiteX0" fmla="*/ 0 w 2717320"/>
              <a:gd name="connsiteY0" fmla="*/ 4097548 h 4097548"/>
              <a:gd name="connsiteX1" fmla="*/ 724619 w 2717320"/>
              <a:gd name="connsiteY1" fmla="*/ 1639019 h 4097548"/>
              <a:gd name="connsiteX2" fmla="*/ 2717320 w 2717320"/>
              <a:gd name="connsiteY2" fmla="*/ 0 h 4097548"/>
              <a:gd name="connsiteX3" fmla="*/ 2717320 w 2717320"/>
              <a:gd name="connsiteY3" fmla="*/ 0 h 4097548"/>
              <a:gd name="connsiteX0" fmla="*/ 0 w 2717320"/>
              <a:gd name="connsiteY0" fmla="*/ 4097548 h 4097548"/>
              <a:gd name="connsiteX1" fmla="*/ 869393 w 2717320"/>
              <a:gd name="connsiteY1" fmla="*/ 1708030 h 4097548"/>
              <a:gd name="connsiteX2" fmla="*/ 2717320 w 2717320"/>
              <a:gd name="connsiteY2" fmla="*/ 0 h 4097548"/>
              <a:gd name="connsiteX3" fmla="*/ 2717320 w 2717320"/>
              <a:gd name="connsiteY3" fmla="*/ 0 h 409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7320" h="4097548">
                <a:moveTo>
                  <a:pt x="0" y="4097548"/>
                </a:moveTo>
                <a:cubicBezTo>
                  <a:pt x="45288" y="3226999"/>
                  <a:pt x="416506" y="2390955"/>
                  <a:pt x="869393" y="1708030"/>
                </a:cubicBezTo>
                <a:cubicBezTo>
                  <a:pt x="1322280" y="1025105"/>
                  <a:pt x="2409332" y="284672"/>
                  <a:pt x="2717320" y="0"/>
                </a:cubicBezTo>
                <a:lnTo>
                  <a:pt x="2717320" y="0"/>
                </a:lnTo>
              </a:path>
            </a:pathLst>
          </a:custGeom>
          <a:noFill/>
          <a:ln w="12700">
            <a:solidFill>
              <a:schemeClr val="accent3">
                <a:alpha val="3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nhaltsplatzhalter 2"/>
          <p:cNvSpPr>
            <a:spLocks noGrp="1"/>
          </p:cNvSpPr>
          <p:nvPr>
            <p:ph idx="1" hasCustomPrompt="1"/>
          </p:nvPr>
        </p:nvSpPr>
        <p:spPr>
          <a:xfrm>
            <a:off x="1051200" y="982800"/>
            <a:ext cx="7959600" cy="5184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/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600"/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§"/>
              <a:defRPr sz="1400"/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/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grpSp>
        <p:nvGrpSpPr>
          <p:cNvPr id="41" name="Gruppieren 40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</p:grpSpPr>
        <p:sp>
          <p:nvSpPr>
            <p:cNvPr id="42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668094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52799" y="6566400"/>
            <a:ext cx="3600000" cy="18466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grpSp>
        <p:nvGrpSpPr>
          <p:cNvPr id="23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grpSp>
        <p:nvGrpSpPr>
          <p:cNvPr id="66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6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" name="Inhaltsplatzhalter 2"/>
          <p:cNvSpPr>
            <a:spLocks noGrp="1"/>
          </p:cNvSpPr>
          <p:nvPr>
            <p:ph idx="1" hasCustomPrompt="1"/>
          </p:nvPr>
        </p:nvSpPr>
        <p:spPr>
          <a:xfrm>
            <a:off x="352800" y="982800"/>
            <a:ext cx="8657850" cy="540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/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600"/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§"/>
              <a:defRPr sz="1400"/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/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grpSp>
        <p:nvGrpSpPr>
          <p:cNvPr id="39" name="Gruppieren 38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</p:grpSpPr>
        <p:sp>
          <p:nvSpPr>
            <p:cNvPr id="40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58425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 plain &amp;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grpSp>
        <p:nvGrpSpPr>
          <p:cNvPr id="67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68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52799" y="6566400"/>
            <a:ext cx="3600000" cy="18466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sp>
        <p:nvSpPr>
          <p:cNvPr id="8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6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2800" y="982800"/>
            <a:ext cx="8657850" cy="540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Calibri" pitchFamily="34" charset="0"/>
              <a:buChar char="─"/>
              <a:defRPr sz="1600">
                <a:solidFill>
                  <a:schemeClr val="bg1"/>
                </a:solidFill>
                <a:latin typeface="+mn-lt"/>
              </a:defRPr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+mn-lt"/>
              </a:defRPr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>
                <a:solidFill>
                  <a:schemeClr val="bg1"/>
                </a:solidFill>
                <a:latin typeface="+mn-lt"/>
              </a:defRPr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grpSp>
        <p:nvGrpSpPr>
          <p:cNvPr id="39" name="Gruppieren 38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  <a:solidFill>
            <a:schemeClr val="bg1"/>
          </a:solidFill>
        </p:grpSpPr>
        <p:sp>
          <p:nvSpPr>
            <p:cNvPr id="40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354485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ontac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560388"/>
            <a:ext cx="8885238" cy="4503737"/>
          </a:xfrm>
          <a:custGeom>
            <a:avLst/>
            <a:gdLst>
              <a:gd name="T0" fmla="*/ 0 w 5597"/>
              <a:gd name="T1" fmla="*/ 2060 h 2837"/>
              <a:gd name="T2" fmla="*/ 3918 w 5597"/>
              <a:gd name="T3" fmla="*/ 0 h 2837"/>
              <a:gd name="T4" fmla="*/ 5597 w 5597"/>
              <a:gd name="T5" fmla="*/ 2837 h 2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97" h="2837">
                <a:moveTo>
                  <a:pt x="0" y="2060"/>
                </a:moveTo>
                <a:lnTo>
                  <a:pt x="3918" y="0"/>
                </a:lnTo>
                <a:lnTo>
                  <a:pt x="5597" y="2837"/>
                </a:lnTo>
              </a:path>
            </a:pathLst>
          </a:custGeom>
          <a:noFill/>
          <a:ln w="12700">
            <a:solidFill>
              <a:srgbClr val="FFFFFF">
                <a:alpha val="29804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609975" y="5272088"/>
            <a:ext cx="4583113" cy="1589087"/>
          </a:xfrm>
          <a:custGeom>
            <a:avLst/>
            <a:gdLst>
              <a:gd name="T0" fmla="*/ 1432 w 1432"/>
              <a:gd name="T1" fmla="*/ 496 h 496"/>
              <a:gd name="T2" fmla="*/ 716 w 1432"/>
              <a:gd name="T3" fmla="*/ 0 h 496"/>
              <a:gd name="T4" fmla="*/ 0 w 1432"/>
              <a:gd name="T5" fmla="*/ 496 h 496"/>
              <a:gd name="T6" fmla="*/ 1432 w 1432"/>
              <a:gd name="T7" fmla="*/ 49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32" h="496">
                <a:moveTo>
                  <a:pt x="1432" y="496"/>
                </a:moveTo>
                <a:cubicBezTo>
                  <a:pt x="1323" y="207"/>
                  <a:pt x="1044" y="0"/>
                  <a:pt x="716" y="0"/>
                </a:cubicBezTo>
                <a:cubicBezTo>
                  <a:pt x="388" y="0"/>
                  <a:pt x="109" y="207"/>
                  <a:pt x="0" y="496"/>
                </a:cubicBezTo>
                <a:lnTo>
                  <a:pt x="1432" y="4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8547100" y="4954588"/>
            <a:ext cx="601663" cy="1368425"/>
          </a:xfrm>
          <a:custGeom>
            <a:avLst/>
            <a:gdLst>
              <a:gd name="T0" fmla="*/ 184 w 184"/>
              <a:gd name="T1" fmla="*/ 0 h 420"/>
              <a:gd name="T2" fmla="*/ 0 w 184"/>
              <a:gd name="T3" fmla="*/ 210 h 420"/>
              <a:gd name="T4" fmla="*/ 184 w 184"/>
              <a:gd name="T5" fmla="*/ 420 h 420"/>
              <a:gd name="T6" fmla="*/ 184 w 184"/>
              <a:gd name="T7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" h="420">
                <a:moveTo>
                  <a:pt x="184" y="0"/>
                </a:moveTo>
                <a:cubicBezTo>
                  <a:pt x="80" y="14"/>
                  <a:pt x="0" y="103"/>
                  <a:pt x="0" y="210"/>
                </a:cubicBezTo>
                <a:cubicBezTo>
                  <a:pt x="0" y="318"/>
                  <a:pt x="80" y="407"/>
                  <a:pt x="184" y="420"/>
                </a:cubicBezTo>
                <a:lnTo>
                  <a:pt x="1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grpSp>
        <p:nvGrpSpPr>
          <p:cNvPr id="46" name="Group 4"/>
          <p:cNvGrpSpPr>
            <a:grpSpLocks noChangeAspect="1"/>
          </p:cNvGrpSpPr>
          <p:nvPr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4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65124" y="6566400"/>
            <a:ext cx="3240000" cy="18466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sp>
        <p:nvSpPr>
          <p:cNvPr id="6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25" name="Inhaltsplatzhalter 2"/>
          <p:cNvSpPr>
            <a:spLocks noGrp="1"/>
          </p:cNvSpPr>
          <p:nvPr>
            <p:ph idx="1" hasCustomPrompt="1"/>
          </p:nvPr>
        </p:nvSpPr>
        <p:spPr>
          <a:xfrm>
            <a:off x="352800" y="982800"/>
            <a:ext cx="7733925" cy="414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Calibri" pitchFamily="34" charset="0"/>
              <a:buChar char="─"/>
              <a:defRPr sz="1600">
                <a:solidFill>
                  <a:schemeClr val="bg1"/>
                </a:solidFill>
                <a:latin typeface="+mn-lt"/>
              </a:defRPr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+mn-lt"/>
              </a:defRPr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>
                <a:solidFill>
                  <a:schemeClr val="bg1"/>
                </a:solidFill>
                <a:latin typeface="+mn-lt"/>
              </a:defRPr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518683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5580000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grpSp>
        <p:nvGrpSpPr>
          <p:cNvPr id="46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4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65124" y="6566400"/>
            <a:ext cx="3600000" cy="18466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sp>
        <p:nvSpPr>
          <p:cNvPr id="6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2" name="Freeform 2"/>
          <p:cNvSpPr>
            <a:spLocks/>
          </p:cNvSpPr>
          <p:nvPr userDrawn="1"/>
        </p:nvSpPr>
        <p:spPr bwMode="grayWhite">
          <a:xfrm>
            <a:off x="6581775" y="0"/>
            <a:ext cx="2562225" cy="1905000"/>
          </a:xfrm>
          <a:custGeom>
            <a:avLst/>
            <a:gdLst>
              <a:gd name="T0" fmla="*/ 4304 w 4304"/>
              <a:gd name="T1" fmla="*/ 0 h 3200"/>
              <a:gd name="T2" fmla="*/ 13 w 4304"/>
              <a:gd name="T3" fmla="*/ 0 h 3200"/>
              <a:gd name="T4" fmla="*/ 0 w 4304"/>
              <a:gd name="T5" fmla="*/ 252 h 3200"/>
              <a:gd name="T6" fmla="*/ 2945 w 4304"/>
              <a:gd name="T7" fmla="*/ 3200 h 3200"/>
              <a:gd name="T8" fmla="*/ 4304 w 4304"/>
              <a:gd name="T9" fmla="*/ 2867 h 3200"/>
              <a:gd name="T10" fmla="*/ 4304 w 4304"/>
              <a:gd name="T11" fmla="*/ 0 h 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04" h="3200">
                <a:moveTo>
                  <a:pt x="4304" y="0"/>
                </a:moveTo>
                <a:cubicBezTo>
                  <a:pt x="13" y="0"/>
                  <a:pt x="13" y="0"/>
                  <a:pt x="13" y="0"/>
                </a:cubicBezTo>
                <a:cubicBezTo>
                  <a:pt x="7" y="82"/>
                  <a:pt x="0" y="164"/>
                  <a:pt x="0" y="252"/>
                </a:cubicBezTo>
                <a:cubicBezTo>
                  <a:pt x="0" y="1878"/>
                  <a:pt x="1322" y="3200"/>
                  <a:pt x="2945" y="3200"/>
                </a:cubicBezTo>
                <a:cubicBezTo>
                  <a:pt x="3436" y="3200"/>
                  <a:pt x="3895" y="3081"/>
                  <a:pt x="4304" y="2867"/>
                </a:cubicBezTo>
                <a:lnTo>
                  <a:pt x="43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3"/>
          <p:cNvSpPr>
            <a:spLocks noChangeArrowheads="1"/>
          </p:cNvSpPr>
          <p:nvPr userDrawn="1"/>
        </p:nvSpPr>
        <p:spPr bwMode="grayWhite">
          <a:xfrm>
            <a:off x="730250" y="1889125"/>
            <a:ext cx="1522413" cy="152241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4"/>
          <p:cNvSpPr>
            <a:spLocks noChangeShapeType="1"/>
          </p:cNvSpPr>
          <p:nvPr userDrawn="1"/>
        </p:nvSpPr>
        <p:spPr bwMode="grayWhite">
          <a:xfrm flipH="1" flipV="1">
            <a:off x="3792538" y="0"/>
            <a:ext cx="2847975" cy="468313"/>
          </a:xfrm>
          <a:prstGeom prst="line">
            <a:avLst/>
          </a:prstGeom>
          <a:noFill/>
          <a:ln w="12700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grayWhite">
          <a:xfrm flipH="1" flipV="1">
            <a:off x="1911350" y="0"/>
            <a:ext cx="4729163" cy="601663"/>
          </a:xfrm>
          <a:prstGeom prst="line">
            <a:avLst/>
          </a:prstGeom>
          <a:noFill/>
          <a:ln w="12700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grayWhite">
          <a:xfrm>
            <a:off x="2209800" y="1136650"/>
            <a:ext cx="4697413" cy="1312863"/>
          </a:xfrm>
          <a:custGeom>
            <a:avLst/>
            <a:gdLst>
              <a:gd name="T0" fmla="*/ 0 w 2959"/>
              <a:gd name="T1" fmla="*/ 827 h 827"/>
              <a:gd name="T2" fmla="*/ 1432 w 2959"/>
              <a:gd name="T3" fmla="*/ 279 h 827"/>
              <a:gd name="T4" fmla="*/ 2959 w 2959"/>
              <a:gd name="T5" fmla="*/ 0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59" h="827">
                <a:moveTo>
                  <a:pt x="0" y="827"/>
                </a:moveTo>
                <a:cubicBezTo>
                  <a:pt x="239" y="736"/>
                  <a:pt x="939" y="417"/>
                  <a:pt x="1432" y="279"/>
                </a:cubicBezTo>
                <a:cubicBezTo>
                  <a:pt x="1925" y="141"/>
                  <a:pt x="2641" y="58"/>
                  <a:pt x="2959" y="0"/>
                </a:cubicBezTo>
              </a:path>
            </a:pathLst>
          </a:custGeom>
          <a:noFill/>
          <a:ln w="12700" cmpd="sng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Inhaltsplatzhalter 2"/>
          <p:cNvSpPr>
            <a:spLocks noGrp="1"/>
          </p:cNvSpPr>
          <p:nvPr>
            <p:ph idx="1" hasCustomPrompt="1"/>
          </p:nvPr>
        </p:nvSpPr>
        <p:spPr>
          <a:xfrm>
            <a:off x="3250650" y="2538000"/>
            <a:ext cx="5760000" cy="37764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Calibri" pitchFamily="34" charset="0"/>
              <a:buChar char="─"/>
              <a:defRPr sz="1600">
                <a:solidFill>
                  <a:schemeClr val="bg1"/>
                </a:solidFill>
                <a:latin typeface="+mn-lt"/>
              </a:defRPr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+mn-lt"/>
              </a:defRPr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>
                <a:solidFill>
                  <a:schemeClr val="bg1"/>
                </a:solidFill>
                <a:latin typeface="+mn-lt"/>
              </a:defRPr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grpSp>
        <p:nvGrpSpPr>
          <p:cNvPr id="27" name="Gruppieren 26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  <a:solidFill>
            <a:schemeClr val="bg1"/>
          </a:solidFill>
        </p:grpSpPr>
        <p:sp>
          <p:nvSpPr>
            <p:cNvPr id="28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157731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4"/>
          <p:cNvGrpSpPr>
            <a:grpSpLocks noChangeAspect="1"/>
          </p:cNvGrpSpPr>
          <p:nvPr userDrawn="1"/>
        </p:nvGrpSpPr>
        <p:grpSpPr bwMode="gray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71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4"/>
          <p:cNvGrpSpPr>
            <a:grpSpLocks noChangeAspect="1"/>
          </p:cNvGrpSpPr>
          <p:nvPr userDrawn="1"/>
        </p:nvGrpSpPr>
        <p:grpSpPr bwMode="gray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55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itel 1"/>
          <p:cNvSpPr>
            <a:spLocks noGrp="1"/>
          </p:cNvSpPr>
          <p:nvPr>
            <p:ph type="ctrTitle"/>
          </p:nvPr>
        </p:nvSpPr>
        <p:spPr>
          <a:xfrm>
            <a:off x="824400" y="1598293"/>
            <a:ext cx="8176725" cy="99719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90000"/>
              </a:lnSpc>
              <a:defRPr sz="3600" b="1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29" name="Untertitel 2"/>
          <p:cNvSpPr>
            <a:spLocks noGrp="1"/>
          </p:cNvSpPr>
          <p:nvPr>
            <p:ph type="subTitle" idx="1"/>
          </p:nvPr>
        </p:nvSpPr>
        <p:spPr>
          <a:xfrm>
            <a:off x="824400" y="2642400"/>
            <a:ext cx="8176725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  <p:sp>
        <p:nvSpPr>
          <p:cNvPr id="37" name="Text Box 22"/>
          <p:cNvSpPr txBox="1">
            <a:spLocks noChangeArrowheads="1"/>
          </p:cNvSpPr>
          <p:nvPr userDrawn="1"/>
        </p:nvSpPr>
        <p:spPr bwMode="gray">
          <a:xfrm>
            <a:off x="2413000" y="6553200"/>
            <a:ext cx="43164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© 2012 Ipsos.  All rights reserved. Contains Ipsos' Confidential and Proprietary information and </a:t>
            </a:r>
            <a:b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may not be disclosed or reproduced without the prior written consent of Ipsos.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Inhaltsplatzhalter 2"/>
          <p:cNvSpPr>
            <a:spLocks noGrp="1"/>
          </p:cNvSpPr>
          <p:nvPr>
            <p:ph sz="quarter" idx="10"/>
          </p:nvPr>
        </p:nvSpPr>
        <p:spPr>
          <a:xfrm>
            <a:off x="0" y="3960000"/>
            <a:ext cx="9144000" cy="2520000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pic>
        <p:nvPicPr>
          <p:cNvPr id="39" name="Grafik 3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67" y="385200"/>
            <a:ext cx="472580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85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_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4"/>
          <p:cNvGrpSpPr>
            <a:grpSpLocks noChangeAspect="1"/>
          </p:cNvGrpSpPr>
          <p:nvPr userDrawn="1"/>
        </p:nvGrpSpPr>
        <p:grpSpPr bwMode="gray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71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4"/>
          <p:cNvGrpSpPr>
            <a:grpSpLocks noChangeAspect="1"/>
          </p:cNvGrpSpPr>
          <p:nvPr userDrawn="1"/>
        </p:nvGrpSpPr>
        <p:grpSpPr bwMode="gray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55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 Box 22"/>
          <p:cNvSpPr txBox="1">
            <a:spLocks noChangeArrowheads="1"/>
          </p:cNvSpPr>
          <p:nvPr userDrawn="1"/>
        </p:nvSpPr>
        <p:spPr bwMode="white">
          <a:xfrm>
            <a:off x="824400" y="6553200"/>
            <a:ext cx="43164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© 2012 Ipsos.  All rights reserved. Contains Ipsos' Confidential and Proprietary information </a:t>
            </a:r>
            <a:b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and may not be disclosed or reproduced without the prior written consent of Ipsos.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itel 1"/>
          <p:cNvSpPr>
            <a:spLocks noGrp="1"/>
          </p:cNvSpPr>
          <p:nvPr>
            <p:ph type="ctrTitle"/>
          </p:nvPr>
        </p:nvSpPr>
        <p:spPr bwMode="white">
          <a:xfrm>
            <a:off x="824400" y="2113200"/>
            <a:ext cx="3960000" cy="99719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40" name="Untertitel 2"/>
          <p:cNvSpPr>
            <a:spLocks noGrp="1"/>
          </p:cNvSpPr>
          <p:nvPr>
            <p:ph type="subTitle" idx="1"/>
          </p:nvPr>
        </p:nvSpPr>
        <p:spPr bwMode="white">
          <a:xfrm>
            <a:off x="824400" y="3171599"/>
            <a:ext cx="3780000" cy="1080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  <p:pic>
        <p:nvPicPr>
          <p:cNvPr id="38" name="Grafik 3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67" y="385200"/>
            <a:ext cx="472580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81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&amp; Resul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29199" y="6566400"/>
            <a:ext cx="3600000" cy="18466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grpSp>
        <p:nvGrpSpPr>
          <p:cNvPr id="23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Freeform 34"/>
          <p:cNvSpPr>
            <a:spLocks/>
          </p:cNvSpPr>
          <p:nvPr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5"/>
          <p:cNvSpPr>
            <a:spLocks/>
          </p:cNvSpPr>
          <p:nvPr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chemeClr val="accent4">
                <a:alpha val="50196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chemeClr val="accent4">
                <a:alpha val="50196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grpSp>
        <p:nvGrpSpPr>
          <p:cNvPr id="66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6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Inhaltsplatzhalter 2"/>
          <p:cNvSpPr>
            <a:spLocks noGrp="1"/>
          </p:cNvSpPr>
          <p:nvPr>
            <p:ph idx="1" hasCustomPrompt="1"/>
          </p:nvPr>
        </p:nvSpPr>
        <p:spPr>
          <a:xfrm>
            <a:off x="352800" y="979200"/>
            <a:ext cx="7740000" cy="540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/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600"/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§"/>
              <a:defRPr sz="1400"/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/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grpSp>
        <p:nvGrpSpPr>
          <p:cNvPr id="45" name="Gruppieren 44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</p:grpSpPr>
        <p:sp>
          <p:nvSpPr>
            <p:cNvPr id="46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987843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/>
        </p:nvSpPr>
        <p:spPr bwMode="auto">
          <a:xfrm>
            <a:off x="0" y="950913"/>
            <a:ext cx="4760913" cy="5003800"/>
          </a:xfrm>
          <a:custGeom>
            <a:avLst/>
            <a:gdLst>
              <a:gd name="T0" fmla="*/ 692 w 1492"/>
              <a:gd name="T1" fmla="*/ 0 h 1600"/>
              <a:gd name="T2" fmla="*/ 0 w 1492"/>
              <a:gd name="T3" fmla="*/ 399 h 1600"/>
              <a:gd name="T4" fmla="*/ 0 w 1492"/>
              <a:gd name="T5" fmla="*/ 1202 h 1600"/>
              <a:gd name="T6" fmla="*/ 692 w 1492"/>
              <a:gd name="T7" fmla="*/ 1600 h 1600"/>
              <a:gd name="T8" fmla="*/ 1492 w 1492"/>
              <a:gd name="T9" fmla="*/ 800 h 1600"/>
              <a:gd name="T10" fmla="*/ 692 w 1492"/>
              <a:gd name="T11" fmla="*/ 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3"/>
          <p:cNvSpPr>
            <a:spLocks/>
          </p:cNvSpPr>
          <p:nvPr/>
        </p:nvSpPr>
        <p:spPr bwMode="auto">
          <a:xfrm>
            <a:off x="7435850" y="1541463"/>
            <a:ext cx="1711325" cy="2360612"/>
          </a:xfrm>
          <a:custGeom>
            <a:avLst/>
            <a:gdLst>
              <a:gd name="T0" fmla="*/ 520 w 520"/>
              <a:gd name="T1" fmla="*/ 32 h 740"/>
              <a:gd name="T2" fmla="*/ 370 w 520"/>
              <a:gd name="T3" fmla="*/ 0 h 740"/>
              <a:gd name="T4" fmla="*/ 0 w 520"/>
              <a:gd name="T5" fmla="*/ 370 h 740"/>
              <a:gd name="T6" fmla="*/ 370 w 520"/>
              <a:gd name="T7" fmla="*/ 740 h 740"/>
              <a:gd name="T8" fmla="*/ 520 w 520"/>
              <a:gd name="T9" fmla="*/ 709 h 740"/>
              <a:gd name="T10" fmla="*/ 520 w 520"/>
              <a:gd name="T11" fmla="*/ 3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584200" y="5846763"/>
            <a:ext cx="917575" cy="746125"/>
          </a:xfrm>
          <a:custGeom>
            <a:avLst/>
            <a:gdLst>
              <a:gd name="T0" fmla="*/ 0 w 578"/>
              <a:gd name="T1" fmla="*/ 470 h 470"/>
              <a:gd name="T2" fmla="*/ 286 w 578"/>
              <a:gd name="T3" fmla="*/ 270 h 470"/>
              <a:gd name="T4" fmla="*/ 578 w 578"/>
              <a:gd name="T5" fmla="*/ 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-3175" y="6272213"/>
            <a:ext cx="641350" cy="592137"/>
          </a:xfrm>
          <a:custGeom>
            <a:avLst/>
            <a:gdLst>
              <a:gd name="T0" fmla="*/ 189 w 191"/>
              <a:gd name="T1" fmla="*/ 183 h 183"/>
              <a:gd name="T2" fmla="*/ 191 w 191"/>
              <a:gd name="T3" fmla="*/ 160 h 183"/>
              <a:gd name="T4" fmla="*/ 31 w 191"/>
              <a:gd name="T5" fmla="*/ 0 h 183"/>
              <a:gd name="T6" fmla="*/ 0 w 191"/>
              <a:gd name="T7" fmla="*/ 3 h 183"/>
              <a:gd name="T8" fmla="*/ 0 w 191"/>
              <a:gd name="T9" fmla="*/ 183 h 183"/>
              <a:gd name="T10" fmla="*/ 189 w 191"/>
              <a:gd name="T11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9200" y="4680000"/>
            <a:ext cx="4430833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grpSp>
        <p:nvGrpSpPr>
          <p:cNvPr id="12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13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1288" y="2935198"/>
            <a:ext cx="4419137" cy="99719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defRPr sz="3600" b="1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grpSp>
        <p:nvGrpSpPr>
          <p:cNvPr id="49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50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Line 4"/>
          <p:cNvSpPr>
            <a:spLocks noChangeShapeType="1"/>
          </p:cNvSpPr>
          <p:nvPr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solidFill>
            <a:schemeClr val="bg1"/>
          </a:solidFill>
          <a:ln w="12700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2" name="Gruppieren 41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  <a:solidFill>
            <a:schemeClr val="bg1"/>
          </a:solidFill>
        </p:grpSpPr>
        <p:sp>
          <p:nvSpPr>
            <p:cNvPr id="43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59623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&amp; Resul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38799" y="6566400"/>
            <a:ext cx="3600000" cy="18466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grpSp>
        <p:nvGrpSpPr>
          <p:cNvPr id="23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grpSp>
        <p:nvGrpSpPr>
          <p:cNvPr id="66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6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Freeform 10"/>
          <p:cNvSpPr>
            <a:spLocks/>
          </p:cNvSpPr>
          <p:nvPr userDrawn="1"/>
        </p:nvSpPr>
        <p:spPr bwMode="auto">
          <a:xfrm>
            <a:off x="4572000" y="6296025"/>
            <a:ext cx="1169988" cy="561975"/>
          </a:xfrm>
          <a:custGeom>
            <a:avLst/>
            <a:gdLst>
              <a:gd name="T0" fmla="*/ 0 w 366"/>
              <a:gd name="T1" fmla="*/ 175 h 175"/>
              <a:gd name="T2" fmla="*/ 366 w 366"/>
              <a:gd name="T3" fmla="*/ 175 h 175"/>
              <a:gd name="T4" fmla="*/ 183 w 366"/>
              <a:gd name="T5" fmla="*/ 0 h 175"/>
              <a:gd name="T6" fmla="*/ 0 w 366"/>
              <a:gd name="T7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6" h="175">
                <a:moveTo>
                  <a:pt x="0" y="175"/>
                </a:moveTo>
                <a:cubicBezTo>
                  <a:pt x="366" y="175"/>
                  <a:pt x="366" y="175"/>
                  <a:pt x="366" y="175"/>
                </a:cubicBezTo>
                <a:cubicBezTo>
                  <a:pt x="362" y="78"/>
                  <a:pt x="282" y="0"/>
                  <a:pt x="183" y="0"/>
                </a:cubicBezTo>
                <a:cubicBezTo>
                  <a:pt x="84" y="0"/>
                  <a:pt x="4" y="78"/>
                  <a:pt x="0" y="1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0" name="Freeform 14"/>
          <p:cNvSpPr>
            <a:spLocks/>
          </p:cNvSpPr>
          <p:nvPr userDrawn="1"/>
        </p:nvSpPr>
        <p:spPr bwMode="auto">
          <a:xfrm>
            <a:off x="0" y="3725819"/>
            <a:ext cx="811213" cy="3132181"/>
          </a:xfrm>
          <a:custGeom>
            <a:avLst/>
            <a:gdLst>
              <a:gd name="T0" fmla="*/ 0 w 322"/>
              <a:gd name="T1" fmla="*/ 0 h 1016"/>
              <a:gd name="T2" fmla="*/ 0 w 322"/>
              <a:gd name="T3" fmla="*/ 1016 h 1016"/>
              <a:gd name="T4" fmla="*/ 140 w 322"/>
              <a:gd name="T5" fmla="*/ 1016 h 1016"/>
              <a:gd name="T6" fmla="*/ 322 w 322"/>
              <a:gd name="T7" fmla="*/ 564 h 1016"/>
              <a:gd name="T8" fmla="*/ 0 w 322"/>
              <a:gd name="T9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" h="1016">
                <a:moveTo>
                  <a:pt x="0" y="0"/>
                </a:moveTo>
                <a:cubicBezTo>
                  <a:pt x="0" y="1016"/>
                  <a:pt x="0" y="1016"/>
                  <a:pt x="0" y="1016"/>
                </a:cubicBezTo>
                <a:cubicBezTo>
                  <a:pt x="140" y="1016"/>
                  <a:pt x="140" y="1016"/>
                  <a:pt x="140" y="1016"/>
                </a:cubicBezTo>
                <a:cubicBezTo>
                  <a:pt x="253" y="899"/>
                  <a:pt x="322" y="739"/>
                  <a:pt x="322" y="564"/>
                </a:cubicBezTo>
                <a:cubicBezTo>
                  <a:pt x="322" y="324"/>
                  <a:pt x="193" y="114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1" name="Freihandform 50"/>
          <p:cNvSpPr/>
          <p:nvPr userDrawn="1"/>
        </p:nvSpPr>
        <p:spPr bwMode="ltGray">
          <a:xfrm>
            <a:off x="388189" y="8626"/>
            <a:ext cx="2104845" cy="4097548"/>
          </a:xfrm>
          <a:custGeom>
            <a:avLst/>
            <a:gdLst>
              <a:gd name="connsiteX0" fmla="*/ 0 w 2717320"/>
              <a:gd name="connsiteY0" fmla="*/ 4097548 h 4097548"/>
              <a:gd name="connsiteX1" fmla="*/ 543464 w 2717320"/>
              <a:gd name="connsiteY1" fmla="*/ 1673525 h 4097548"/>
              <a:gd name="connsiteX2" fmla="*/ 2717320 w 2717320"/>
              <a:gd name="connsiteY2" fmla="*/ 0 h 4097548"/>
              <a:gd name="connsiteX3" fmla="*/ 2717320 w 2717320"/>
              <a:gd name="connsiteY3" fmla="*/ 0 h 4097548"/>
              <a:gd name="connsiteX0" fmla="*/ 0 w 2717320"/>
              <a:gd name="connsiteY0" fmla="*/ 4097548 h 4097548"/>
              <a:gd name="connsiteX1" fmla="*/ 724619 w 2717320"/>
              <a:gd name="connsiteY1" fmla="*/ 1639019 h 4097548"/>
              <a:gd name="connsiteX2" fmla="*/ 2717320 w 2717320"/>
              <a:gd name="connsiteY2" fmla="*/ 0 h 4097548"/>
              <a:gd name="connsiteX3" fmla="*/ 2717320 w 2717320"/>
              <a:gd name="connsiteY3" fmla="*/ 0 h 4097548"/>
              <a:gd name="connsiteX0" fmla="*/ 0 w 2717320"/>
              <a:gd name="connsiteY0" fmla="*/ 4097548 h 4097548"/>
              <a:gd name="connsiteX1" fmla="*/ 869393 w 2717320"/>
              <a:gd name="connsiteY1" fmla="*/ 1708030 h 4097548"/>
              <a:gd name="connsiteX2" fmla="*/ 2717320 w 2717320"/>
              <a:gd name="connsiteY2" fmla="*/ 0 h 4097548"/>
              <a:gd name="connsiteX3" fmla="*/ 2717320 w 2717320"/>
              <a:gd name="connsiteY3" fmla="*/ 0 h 409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7320" h="4097548">
                <a:moveTo>
                  <a:pt x="0" y="4097548"/>
                </a:moveTo>
                <a:cubicBezTo>
                  <a:pt x="45288" y="3226999"/>
                  <a:pt x="416506" y="2390955"/>
                  <a:pt x="869393" y="1708030"/>
                </a:cubicBezTo>
                <a:cubicBezTo>
                  <a:pt x="1322280" y="1025105"/>
                  <a:pt x="2409332" y="284672"/>
                  <a:pt x="2717320" y="0"/>
                </a:cubicBezTo>
                <a:lnTo>
                  <a:pt x="2717320" y="0"/>
                </a:lnTo>
              </a:path>
            </a:pathLst>
          </a:custGeom>
          <a:noFill/>
          <a:ln w="12700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nhaltsplatzhalter 2"/>
          <p:cNvSpPr>
            <a:spLocks noGrp="1"/>
          </p:cNvSpPr>
          <p:nvPr>
            <p:ph idx="1" hasCustomPrompt="1"/>
          </p:nvPr>
        </p:nvSpPr>
        <p:spPr>
          <a:xfrm>
            <a:off x="1051200" y="982800"/>
            <a:ext cx="7959600" cy="5184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/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600"/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§"/>
              <a:defRPr sz="1400"/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/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grpSp>
        <p:nvGrpSpPr>
          <p:cNvPr id="41" name="Gruppieren 40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</p:grpSpPr>
        <p:sp>
          <p:nvSpPr>
            <p:cNvPr id="42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400891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2800" y="982800"/>
            <a:ext cx="8657850" cy="540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/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600"/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§"/>
              <a:defRPr sz="1400"/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/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52799" y="6566400"/>
            <a:ext cx="3600000" cy="18466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grpSp>
        <p:nvGrpSpPr>
          <p:cNvPr id="23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grpSp>
        <p:nvGrpSpPr>
          <p:cNvPr id="66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6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" name="Gruppieren 38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</p:grpSpPr>
        <p:sp>
          <p:nvSpPr>
            <p:cNvPr id="40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094839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52799" y="6566400"/>
            <a:ext cx="3600000" cy="18466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grpSp>
        <p:nvGrpSpPr>
          <p:cNvPr id="23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grpSp>
        <p:nvGrpSpPr>
          <p:cNvPr id="66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6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" name="Inhaltsplatzhalter 2"/>
          <p:cNvSpPr>
            <a:spLocks noGrp="1"/>
          </p:cNvSpPr>
          <p:nvPr>
            <p:ph idx="1" hasCustomPrompt="1"/>
          </p:nvPr>
        </p:nvSpPr>
        <p:spPr>
          <a:xfrm>
            <a:off x="352800" y="982800"/>
            <a:ext cx="8657850" cy="540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/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600"/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§"/>
              <a:defRPr sz="1400"/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/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grpSp>
        <p:nvGrpSpPr>
          <p:cNvPr id="39" name="Gruppieren 38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</p:grpSpPr>
        <p:sp>
          <p:nvSpPr>
            <p:cNvPr id="40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038259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 plain &amp;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grpSp>
        <p:nvGrpSpPr>
          <p:cNvPr id="67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68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52799" y="6566400"/>
            <a:ext cx="3600000" cy="18466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sp>
        <p:nvSpPr>
          <p:cNvPr id="8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6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2800" y="982800"/>
            <a:ext cx="8657850" cy="540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Calibri" pitchFamily="34" charset="0"/>
              <a:buChar char="─"/>
              <a:defRPr sz="1600">
                <a:solidFill>
                  <a:schemeClr val="bg1"/>
                </a:solidFill>
                <a:latin typeface="+mn-lt"/>
              </a:defRPr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+mn-lt"/>
              </a:defRPr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>
                <a:solidFill>
                  <a:schemeClr val="bg1"/>
                </a:solidFill>
                <a:latin typeface="+mn-lt"/>
              </a:defRPr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grpSp>
        <p:nvGrpSpPr>
          <p:cNvPr id="39" name="Gruppieren 38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  <a:solidFill>
            <a:schemeClr val="bg1"/>
          </a:solidFill>
        </p:grpSpPr>
        <p:sp>
          <p:nvSpPr>
            <p:cNvPr id="40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84882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ontac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560388"/>
            <a:ext cx="8885238" cy="4503737"/>
          </a:xfrm>
          <a:custGeom>
            <a:avLst/>
            <a:gdLst>
              <a:gd name="T0" fmla="*/ 0 w 5597"/>
              <a:gd name="T1" fmla="*/ 2060 h 2837"/>
              <a:gd name="T2" fmla="*/ 3918 w 5597"/>
              <a:gd name="T3" fmla="*/ 0 h 2837"/>
              <a:gd name="T4" fmla="*/ 5597 w 5597"/>
              <a:gd name="T5" fmla="*/ 2837 h 2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97" h="2837">
                <a:moveTo>
                  <a:pt x="0" y="2060"/>
                </a:moveTo>
                <a:lnTo>
                  <a:pt x="3918" y="0"/>
                </a:lnTo>
                <a:lnTo>
                  <a:pt x="5597" y="2837"/>
                </a:lnTo>
              </a:path>
            </a:pathLst>
          </a:custGeom>
          <a:noFill/>
          <a:ln w="12700">
            <a:solidFill>
              <a:srgbClr val="FFFFFF">
                <a:alpha val="29804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609975" y="5272088"/>
            <a:ext cx="4583113" cy="1589087"/>
          </a:xfrm>
          <a:custGeom>
            <a:avLst/>
            <a:gdLst>
              <a:gd name="T0" fmla="*/ 1432 w 1432"/>
              <a:gd name="T1" fmla="*/ 496 h 496"/>
              <a:gd name="T2" fmla="*/ 716 w 1432"/>
              <a:gd name="T3" fmla="*/ 0 h 496"/>
              <a:gd name="T4" fmla="*/ 0 w 1432"/>
              <a:gd name="T5" fmla="*/ 496 h 496"/>
              <a:gd name="T6" fmla="*/ 1432 w 1432"/>
              <a:gd name="T7" fmla="*/ 49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32" h="496">
                <a:moveTo>
                  <a:pt x="1432" y="496"/>
                </a:moveTo>
                <a:cubicBezTo>
                  <a:pt x="1323" y="207"/>
                  <a:pt x="1044" y="0"/>
                  <a:pt x="716" y="0"/>
                </a:cubicBezTo>
                <a:cubicBezTo>
                  <a:pt x="388" y="0"/>
                  <a:pt x="109" y="207"/>
                  <a:pt x="0" y="496"/>
                </a:cubicBezTo>
                <a:lnTo>
                  <a:pt x="1432" y="4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8547100" y="4954588"/>
            <a:ext cx="601663" cy="1368425"/>
          </a:xfrm>
          <a:custGeom>
            <a:avLst/>
            <a:gdLst>
              <a:gd name="T0" fmla="*/ 184 w 184"/>
              <a:gd name="T1" fmla="*/ 0 h 420"/>
              <a:gd name="T2" fmla="*/ 0 w 184"/>
              <a:gd name="T3" fmla="*/ 210 h 420"/>
              <a:gd name="T4" fmla="*/ 184 w 184"/>
              <a:gd name="T5" fmla="*/ 420 h 420"/>
              <a:gd name="T6" fmla="*/ 184 w 184"/>
              <a:gd name="T7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" h="420">
                <a:moveTo>
                  <a:pt x="184" y="0"/>
                </a:moveTo>
                <a:cubicBezTo>
                  <a:pt x="80" y="14"/>
                  <a:pt x="0" y="103"/>
                  <a:pt x="0" y="210"/>
                </a:cubicBezTo>
                <a:cubicBezTo>
                  <a:pt x="0" y="318"/>
                  <a:pt x="80" y="407"/>
                  <a:pt x="184" y="420"/>
                </a:cubicBezTo>
                <a:lnTo>
                  <a:pt x="1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grpSp>
        <p:nvGrpSpPr>
          <p:cNvPr id="46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4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65124" y="6566400"/>
            <a:ext cx="3240000" cy="18466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sp>
        <p:nvSpPr>
          <p:cNvPr id="64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25" name="Inhaltsplatzhalter 2"/>
          <p:cNvSpPr>
            <a:spLocks noGrp="1"/>
          </p:cNvSpPr>
          <p:nvPr>
            <p:ph idx="1" hasCustomPrompt="1"/>
          </p:nvPr>
        </p:nvSpPr>
        <p:spPr>
          <a:xfrm>
            <a:off x="352800" y="982800"/>
            <a:ext cx="7733925" cy="414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Calibri" pitchFamily="34" charset="0"/>
              <a:buChar char="─"/>
              <a:defRPr sz="1600">
                <a:solidFill>
                  <a:schemeClr val="bg1"/>
                </a:solidFill>
                <a:latin typeface="+mn-lt"/>
              </a:defRPr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+mn-lt"/>
              </a:defRPr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>
                <a:solidFill>
                  <a:schemeClr val="bg1"/>
                </a:solidFill>
                <a:latin typeface="+mn-lt"/>
              </a:defRPr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77501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5580000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grpSp>
        <p:nvGrpSpPr>
          <p:cNvPr id="46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4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65124" y="6566400"/>
            <a:ext cx="3600000" cy="18466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sp>
        <p:nvSpPr>
          <p:cNvPr id="6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2" name="Freeform 2"/>
          <p:cNvSpPr>
            <a:spLocks/>
          </p:cNvSpPr>
          <p:nvPr userDrawn="1"/>
        </p:nvSpPr>
        <p:spPr bwMode="grayWhite">
          <a:xfrm>
            <a:off x="6581775" y="0"/>
            <a:ext cx="2562225" cy="1905000"/>
          </a:xfrm>
          <a:custGeom>
            <a:avLst/>
            <a:gdLst>
              <a:gd name="T0" fmla="*/ 4304 w 4304"/>
              <a:gd name="T1" fmla="*/ 0 h 3200"/>
              <a:gd name="T2" fmla="*/ 13 w 4304"/>
              <a:gd name="T3" fmla="*/ 0 h 3200"/>
              <a:gd name="T4" fmla="*/ 0 w 4304"/>
              <a:gd name="T5" fmla="*/ 252 h 3200"/>
              <a:gd name="T6" fmla="*/ 2945 w 4304"/>
              <a:gd name="T7" fmla="*/ 3200 h 3200"/>
              <a:gd name="T8" fmla="*/ 4304 w 4304"/>
              <a:gd name="T9" fmla="*/ 2867 h 3200"/>
              <a:gd name="T10" fmla="*/ 4304 w 4304"/>
              <a:gd name="T11" fmla="*/ 0 h 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04" h="3200">
                <a:moveTo>
                  <a:pt x="4304" y="0"/>
                </a:moveTo>
                <a:cubicBezTo>
                  <a:pt x="13" y="0"/>
                  <a:pt x="13" y="0"/>
                  <a:pt x="13" y="0"/>
                </a:cubicBezTo>
                <a:cubicBezTo>
                  <a:pt x="7" y="82"/>
                  <a:pt x="0" y="164"/>
                  <a:pt x="0" y="252"/>
                </a:cubicBezTo>
                <a:cubicBezTo>
                  <a:pt x="0" y="1878"/>
                  <a:pt x="1322" y="3200"/>
                  <a:pt x="2945" y="3200"/>
                </a:cubicBezTo>
                <a:cubicBezTo>
                  <a:pt x="3436" y="3200"/>
                  <a:pt x="3895" y="3081"/>
                  <a:pt x="4304" y="2867"/>
                </a:cubicBezTo>
                <a:lnTo>
                  <a:pt x="43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3"/>
          <p:cNvSpPr>
            <a:spLocks noChangeArrowheads="1"/>
          </p:cNvSpPr>
          <p:nvPr userDrawn="1"/>
        </p:nvSpPr>
        <p:spPr bwMode="grayWhite">
          <a:xfrm>
            <a:off x="730250" y="1889125"/>
            <a:ext cx="1522413" cy="152241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4"/>
          <p:cNvSpPr>
            <a:spLocks noChangeShapeType="1"/>
          </p:cNvSpPr>
          <p:nvPr userDrawn="1"/>
        </p:nvSpPr>
        <p:spPr bwMode="grayWhite">
          <a:xfrm flipH="1" flipV="1">
            <a:off x="3792538" y="0"/>
            <a:ext cx="2847975" cy="468313"/>
          </a:xfrm>
          <a:prstGeom prst="line">
            <a:avLst/>
          </a:prstGeom>
          <a:noFill/>
          <a:ln w="12700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grayWhite">
          <a:xfrm flipH="1" flipV="1">
            <a:off x="1911350" y="0"/>
            <a:ext cx="4729163" cy="601663"/>
          </a:xfrm>
          <a:prstGeom prst="line">
            <a:avLst/>
          </a:prstGeom>
          <a:noFill/>
          <a:ln w="12700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grayWhite">
          <a:xfrm>
            <a:off x="2209800" y="1136650"/>
            <a:ext cx="4697413" cy="1312863"/>
          </a:xfrm>
          <a:custGeom>
            <a:avLst/>
            <a:gdLst>
              <a:gd name="T0" fmla="*/ 0 w 2959"/>
              <a:gd name="T1" fmla="*/ 827 h 827"/>
              <a:gd name="T2" fmla="*/ 1432 w 2959"/>
              <a:gd name="T3" fmla="*/ 279 h 827"/>
              <a:gd name="T4" fmla="*/ 2959 w 2959"/>
              <a:gd name="T5" fmla="*/ 0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59" h="827">
                <a:moveTo>
                  <a:pt x="0" y="827"/>
                </a:moveTo>
                <a:cubicBezTo>
                  <a:pt x="239" y="736"/>
                  <a:pt x="939" y="417"/>
                  <a:pt x="1432" y="279"/>
                </a:cubicBezTo>
                <a:cubicBezTo>
                  <a:pt x="1925" y="141"/>
                  <a:pt x="2641" y="58"/>
                  <a:pt x="2959" y="0"/>
                </a:cubicBezTo>
              </a:path>
            </a:pathLst>
          </a:custGeom>
          <a:noFill/>
          <a:ln w="12700" cmpd="sng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Inhaltsplatzhalter 2"/>
          <p:cNvSpPr>
            <a:spLocks noGrp="1"/>
          </p:cNvSpPr>
          <p:nvPr>
            <p:ph idx="1" hasCustomPrompt="1"/>
          </p:nvPr>
        </p:nvSpPr>
        <p:spPr>
          <a:xfrm>
            <a:off x="3250650" y="2538000"/>
            <a:ext cx="5760000" cy="37764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Calibri" pitchFamily="34" charset="0"/>
              <a:buChar char="─"/>
              <a:defRPr sz="1600">
                <a:solidFill>
                  <a:schemeClr val="bg1"/>
                </a:solidFill>
                <a:latin typeface="+mn-lt"/>
              </a:defRPr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+mn-lt"/>
              </a:defRPr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>
                <a:solidFill>
                  <a:schemeClr val="bg1"/>
                </a:solidFill>
                <a:latin typeface="+mn-lt"/>
              </a:defRPr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grpSp>
        <p:nvGrpSpPr>
          <p:cNvPr id="27" name="Gruppieren 26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  <a:solidFill>
            <a:schemeClr val="bg1"/>
          </a:solidFill>
        </p:grpSpPr>
        <p:sp>
          <p:nvSpPr>
            <p:cNvPr id="28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291424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4"/>
          <p:cNvGrpSpPr>
            <a:grpSpLocks noChangeAspect="1"/>
          </p:cNvGrpSpPr>
          <p:nvPr userDrawn="1"/>
        </p:nvGrpSpPr>
        <p:grpSpPr bwMode="gray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71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4"/>
          <p:cNvGrpSpPr>
            <a:grpSpLocks noChangeAspect="1"/>
          </p:cNvGrpSpPr>
          <p:nvPr userDrawn="1"/>
        </p:nvGrpSpPr>
        <p:grpSpPr bwMode="gray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55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itel 1"/>
          <p:cNvSpPr>
            <a:spLocks noGrp="1"/>
          </p:cNvSpPr>
          <p:nvPr>
            <p:ph type="ctrTitle"/>
          </p:nvPr>
        </p:nvSpPr>
        <p:spPr>
          <a:xfrm>
            <a:off x="824400" y="1598293"/>
            <a:ext cx="8176725" cy="99719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90000"/>
              </a:lnSpc>
              <a:defRPr sz="3600" b="1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29" name="Untertitel 2"/>
          <p:cNvSpPr>
            <a:spLocks noGrp="1"/>
          </p:cNvSpPr>
          <p:nvPr>
            <p:ph type="subTitle" idx="1"/>
          </p:nvPr>
        </p:nvSpPr>
        <p:spPr>
          <a:xfrm>
            <a:off x="824400" y="2642400"/>
            <a:ext cx="8176725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  <p:sp>
        <p:nvSpPr>
          <p:cNvPr id="37" name="Text Box 22"/>
          <p:cNvSpPr txBox="1">
            <a:spLocks noChangeArrowheads="1"/>
          </p:cNvSpPr>
          <p:nvPr userDrawn="1"/>
        </p:nvSpPr>
        <p:spPr bwMode="gray">
          <a:xfrm>
            <a:off x="2413000" y="6553200"/>
            <a:ext cx="43164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© 2012 Ipsos.  All rights reserved. Contains Ipsos' Confidential and Proprietary information and </a:t>
            </a:r>
            <a:b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may not be disclosed or reproduced without the prior written consent of Ipsos.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Inhaltsplatzhalter 2"/>
          <p:cNvSpPr>
            <a:spLocks noGrp="1"/>
          </p:cNvSpPr>
          <p:nvPr>
            <p:ph sz="quarter" idx="10"/>
          </p:nvPr>
        </p:nvSpPr>
        <p:spPr>
          <a:xfrm>
            <a:off x="0" y="3960000"/>
            <a:ext cx="9144000" cy="2520000"/>
          </a:xfrm>
          <a:prstGeom prst="rect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pic>
        <p:nvPicPr>
          <p:cNvPr id="39" name="Grafik 3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67" y="385200"/>
            <a:ext cx="472580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_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4"/>
          <p:cNvGrpSpPr>
            <a:grpSpLocks noChangeAspect="1"/>
          </p:cNvGrpSpPr>
          <p:nvPr userDrawn="1"/>
        </p:nvGrpSpPr>
        <p:grpSpPr bwMode="gray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71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4"/>
          <p:cNvGrpSpPr>
            <a:grpSpLocks noChangeAspect="1"/>
          </p:cNvGrpSpPr>
          <p:nvPr userDrawn="1"/>
        </p:nvGrpSpPr>
        <p:grpSpPr bwMode="gray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55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 Box 22"/>
          <p:cNvSpPr txBox="1">
            <a:spLocks noChangeArrowheads="1"/>
          </p:cNvSpPr>
          <p:nvPr userDrawn="1"/>
        </p:nvSpPr>
        <p:spPr bwMode="white">
          <a:xfrm>
            <a:off x="824400" y="6553200"/>
            <a:ext cx="43164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© 2012 Ipsos.  All rights reserved. Contains Ipsos' Confidential and Proprietary information </a:t>
            </a:r>
            <a:b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and may not be disclosed or reproduced without the prior written consent of Ipsos.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itel 1"/>
          <p:cNvSpPr>
            <a:spLocks noGrp="1"/>
          </p:cNvSpPr>
          <p:nvPr>
            <p:ph type="ctrTitle"/>
          </p:nvPr>
        </p:nvSpPr>
        <p:spPr bwMode="white">
          <a:xfrm>
            <a:off x="824400" y="2113200"/>
            <a:ext cx="3960000" cy="99719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40" name="Untertitel 2"/>
          <p:cNvSpPr>
            <a:spLocks noGrp="1"/>
          </p:cNvSpPr>
          <p:nvPr>
            <p:ph type="subTitle" idx="1"/>
          </p:nvPr>
        </p:nvSpPr>
        <p:spPr bwMode="white">
          <a:xfrm>
            <a:off x="824400" y="3171599"/>
            <a:ext cx="3780000" cy="1080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  <p:pic>
        <p:nvPicPr>
          <p:cNvPr id="38" name="Grafik 3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67" y="385200"/>
            <a:ext cx="472580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81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&amp; Resul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29199" y="6566400"/>
            <a:ext cx="3600000" cy="18466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grpSp>
        <p:nvGrpSpPr>
          <p:cNvPr id="23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Freeform 34"/>
          <p:cNvSpPr>
            <a:spLocks/>
          </p:cNvSpPr>
          <p:nvPr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5"/>
          <p:cNvSpPr>
            <a:spLocks/>
          </p:cNvSpPr>
          <p:nvPr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chemeClr val="accent5">
                <a:alpha val="50196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chemeClr val="accent5">
                <a:alpha val="50196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grpSp>
        <p:nvGrpSpPr>
          <p:cNvPr id="66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6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Inhaltsplatzhalter 2"/>
          <p:cNvSpPr>
            <a:spLocks noGrp="1"/>
          </p:cNvSpPr>
          <p:nvPr>
            <p:ph idx="1" hasCustomPrompt="1"/>
          </p:nvPr>
        </p:nvSpPr>
        <p:spPr>
          <a:xfrm>
            <a:off x="352800" y="979200"/>
            <a:ext cx="7740000" cy="540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/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600"/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§"/>
              <a:defRPr sz="1400"/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/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grpSp>
        <p:nvGrpSpPr>
          <p:cNvPr id="45" name="Gruppieren 44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</p:grpSpPr>
        <p:sp>
          <p:nvSpPr>
            <p:cNvPr id="46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82330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/>
        </p:nvSpPr>
        <p:spPr bwMode="auto">
          <a:xfrm>
            <a:off x="0" y="950913"/>
            <a:ext cx="4760913" cy="5003800"/>
          </a:xfrm>
          <a:custGeom>
            <a:avLst/>
            <a:gdLst>
              <a:gd name="T0" fmla="*/ 692 w 1492"/>
              <a:gd name="T1" fmla="*/ 0 h 1600"/>
              <a:gd name="T2" fmla="*/ 0 w 1492"/>
              <a:gd name="T3" fmla="*/ 399 h 1600"/>
              <a:gd name="T4" fmla="*/ 0 w 1492"/>
              <a:gd name="T5" fmla="*/ 1202 h 1600"/>
              <a:gd name="T6" fmla="*/ 692 w 1492"/>
              <a:gd name="T7" fmla="*/ 1600 h 1600"/>
              <a:gd name="T8" fmla="*/ 1492 w 1492"/>
              <a:gd name="T9" fmla="*/ 800 h 1600"/>
              <a:gd name="T10" fmla="*/ 692 w 1492"/>
              <a:gd name="T11" fmla="*/ 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3"/>
          <p:cNvSpPr>
            <a:spLocks/>
          </p:cNvSpPr>
          <p:nvPr/>
        </p:nvSpPr>
        <p:spPr bwMode="auto">
          <a:xfrm>
            <a:off x="7435850" y="1541463"/>
            <a:ext cx="1711325" cy="2360612"/>
          </a:xfrm>
          <a:custGeom>
            <a:avLst/>
            <a:gdLst>
              <a:gd name="T0" fmla="*/ 520 w 520"/>
              <a:gd name="T1" fmla="*/ 32 h 740"/>
              <a:gd name="T2" fmla="*/ 370 w 520"/>
              <a:gd name="T3" fmla="*/ 0 h 740"/>
              <a:gd name="T4" fmla="*/ 0 w 520"/>
              <a:gd name="T5" fmla="*/ 370 h 740"/>
              <a:gd name="T6" fmla="*/ 370 w 520"/>
              <a:gd name="T7" fmla="*/ 740 h 740"/>
              <a:gd name="T8" fmla="*/ 520 w 520"/>
              <a:gd name="T9" fmla="*/ 709 h 740"/>
              <a:gd name="T10" fmla="*/ 520 w 520"/>
              <a:gd name="T11" fmla="*/ 3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584200" y="5846763"/>
            <a:ext cx="917575" cy="746125"/>
          </a:xfrm>
          <a:custGeom>
            <a:avLst/>
            <a:gdLst>
              <a:gd name="T0" fmla="*/ 0 w 578"/>
              <a:gd name="T1" fmla="*/ 470 h 470"/>
              <a:gd name="T2" fmla="*/ 286 w 578"/>
              <a:gd name="T3" fmla="*/ 270 h 470"/>
              <a:gd name="T4" fmla="*/ 578 w 578"/>
              <a:gd name="T5" fmla="*/ 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-3175" y="6272213"/>
            <a:ext cx="641350" cy="592137"/>
          </a:xfrm>
          <a:custGeom>
            <a:avLst/>
            <a:gdLst>
              <a:gd name="T0" fmla="*/ 189 w 191"/>
              <a:gd name="T1" fmla="*/ 183 h 183"/>
              <a:gd name="T2" fmla="*/ 191 w 191"/>
              <a:gd name="T3" fmla="*/ 160 h 183"/>
              <a:gd name="T4" fmla="*/ 31 w 191"/>
              <a:gd name="T5" fmla="*/ 0 h 183"/>
              <a:gd name="T6" fmla="*/ 0 w 191"/>
              <a:gd name="T7" fmla="*/ 3 h 183"/>
              <a:gd name="T8" fmla="*/ 0 w 191"/>
              <a:gd name="T9" fmla="*/ 183 h 183"/>
              <a:gd name="T10" fmla="*/ 189 w 191"/>
              <a:gd name="T11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9200" y="4680000"/>
            <a:ext cx="4430833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grpSp>
        <p:nvGrpSpPr>
          <p:cNvPr id="12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13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1288" y="2935198"/>
            <a:ext cx="4419137" cy="99719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defRPr sz="3600" b="1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grpSp>
        <p:nvGrpSpPr>
          <p:cNvPr id="49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50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Line 4"/>
          <p:cNvSpPr>
            <a:spLocks noChangeShapeType="1"/>
          </p:cNvSpPr>
          <p:nvPr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solidFill>
            <a:schemeClr val="bg1"/>
          </a:solidFill>
          <a:ln w="12700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2" name="Gruppieren 41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  <a:solidFill>
            <a:schemeClr val="bg1"/>
          </a:solidFill>
        </p:grpSpPr>
        <p:sp>
          <p:nvSpPr>
            <p:cNvPr id="43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921182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&amp; Resul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38799" y="6566400"/>
            <a:ext cx="3600000" cy="18466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grpSp>
        <p:nvGrpSpPr>
          <p:cNvPr id="23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grpSp>
        <p:nvGrpSpPr>
          <p:cNvPr id="66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6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Freeform 10"/>
          <p:cNvSpPr>
            <a:spLocks/>
          </p:cNvSpPr>
          <p:nvPr userDrawn="1"/>
        </p:nvSpPr>
        <p:spPr bwMode="auto">
          <a:xfrm>
            <a:off x="4572000" y="6296025"/>
            <a:ext cx="1169988" cy="561975"/>
          </a:xfrm>
          <a:custGeom>
            <a:avLst/>
            <a:gdLst>
              <a:gd name="T0" fmla="*/ 0 w 366"/>
              <a:gd name="T1" fmla="*/ 175 h 175"/>
              <a:gd name="T2" fmla="*/ 366 w 366"/>
              <a:gd name="T3" fmla="*/ 175 h 175"/>
              <a:gd name="T4" fmla="*/ 183 w 366"/>
              <a:gd name="T5" fmla="*/ 0 h 175"/>
              <a:gd name="T6" fmla="*/ 0 w 366"/>
              <a:gd name="T7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6" h="175">
                <a:moveTo>
                  <a:pt x="0" y="175"/>
                </a:moveTo>
                <a:cubicBezTo>
                  <a:pt x="366" y="175"/>
                  <a:pt x="366" y="175"/>
                  <a:pt x="366" y="175"/>
                </a:cubicBezTo>
                <a:cubicBezTo>
                  <a:pt x="362" y="78"/>
                  <a:pt x="282" y="0"/>
                  <a:pt x="183" y="0"/>
                </a:cubicBezTo>
                <a:cubicBezTo>
                  <a:pt x="84" y="0"/>
                  <a:pt x="4" y="78"/>
                  <a:pt x="0" y="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0" name="Freeform 14"/>
          <p:cNvSpPr>
            <a:spLocks/>
          </p:cNvSpPr>
          <p:nvPr userDrawn="1"/>
        </p:nvSpPr>
        <p:spPr bwMode="auto">
          <a:xfrm>
            <a:off x="0" y="3725819"/>
            <a:ext cx="811213" cy="3132181"/>
          </a:xfrm>
          <a:custGeom>
            <a:avLst/>
            <a:gdLst>
              <a:gd name="T0" fmla="*/ 0 w 322"/>
              <a:gd name="T1" fmla="*/ 0 h 1016"/>
              <a:gd name="T2" fmla="*/ 0 w 322"/>
              <a:gd name="T3" fmla="*/ 1016 h 1016"/>
              <a:gd name="T4" fmla="*/ 140 w 322"/>
              <a:gd name="T5" fmla="*/ 1016 h 1016"/>
              <a:gd name="T6" fmla="*/ 322 w 322"/>
              <a:gd name="T7" fmla="*/ 564 h 1016"/>
              <a:gd name="T8" fmla="*/ 0 w 322"/>
              <a:gd name="T9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" h="1016">
                <a:moveTo>
                  <a:pt x="0" y="0"/>
                </a:moveTo>
                <a:cubicBezTo>
                  <a:pt x="0" y="1016"/>
                  <a:pt x="0" y="1016"/>
                  <a:pt x="0" y="1016"/>
                </a:cubicBezTo>
                <a:cubicBezTo>
                  <a:pt x="140" y="1016"/>
                  <a:pt x="140" y="1016"/>
                  <a:pt x="140" y="1016"/>
                </a:cubicBezTo>
                <a:cubicBezTo>
                  <a:pt x="253" y="899"/>
                  <a:pt x="322" y="739"/>
                  <a:pt x="322" y="564"/>
                </a:cubicBezTo>
                <a:cubicBezTo>
                  <a:pt x="322" y="324"/>
                  <a:pt x="193" y="114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1" name="Freihandform 50"/>
          <p:cNvSpPr/>
          <p:nvPr userDrawn="1"/>
        </p:nvSpPr>
        <p:spPr bwMode="ltGray">
          <a:xfrm>
            <a:off x="388189" y="8626"/>
            <a:ext cx="2104845" cy="4097548"/>
          </a:xfrm>
          <a:custGeom>
            <a:avLst/>
            <a:gdLst>
              <a:gd name="connsiteX0" fmla="*/ 0 w 2717320"/>
              <a:gd name="connsiteY0" fmla="*/ 4097548 h 4097548"/>
              <a:gd name="connsiteX1" fmla="*/ 543464 w 2717320"/>
              <a:gd name="connsiteY1" fmla="*/ 1673525 h 4097548"/>
              <a:gd name="connsiteX2" fmla="*/ 2717320 w 2717320"/>
              <a:gd name="connsiteY2" fmla="*/ 0 h 4097548"/>
              <a:gd name="connsiteX3" fmla="*/ 2717320 w 2717320"/>
              <a:gd name="connsiteY3" fmla="*/ 0 h 4097548"/>
              <a:gd name="connsiteX0" fmla="*/ 0 w 2717320"/>
              <a:gd name="connsiteY0" fmla="*/ 4097548 h 4097548"/>
              <a:gd name="connsiteX1" fmla="*/ 724619 w 2717320"/>
              <a:gd name="connsiteY1" fmla="*/ 1639019 h 4097548"/>
              <a:gd name="connsiteX2" fmla="*/ 2717320 w 2717320"/>
              <a:gd name="connsiteY2" fmla="*/ 0 h 4097548"/>
              <a:gd name="connsiteX3" fmla="*/ 2717320 w 2717320"/>
              <a:gd name="connsiteY3" fmla="*/ 0 h 4097548"/>
              <a:gd name="connsiteX0" fmla="*/ 0 w 2717320"/>
              <a:gd name="connsiteY0" fmla="*/ 4097548 h 4097548"/>
              <a:gd name="connsiteX1" fmla="*/ 869393 w 2717320"/>
              <a:gd name="connsiteY1" fmla="*/ 1708030 h 4097548"/>
              <a:gd name="connsiteX2" fmla="*/ 2717320 w 2717320"/>
              <a:gd name="connsiteY2" fmla="*/ 0 h 4097548"/>
              <a:gd name="connsiteX3" fmla="*/ 2717320 w 2717320"/>
              <a:gd name="connsiteY3" fmla="*/ 0 h 409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7320" h="4097548">
                <a:moveTo>
                  <a:pt x="0" y="4097548"/>
                </a:moveTo>
                <a:cubicBezTo>
                  <a:pt x="45288" y="3226999"/>
                  <a:pt x="416506" y="2390955"/>
                  <a:pt x="869393" y="1708030"/>
                </a:cubicBezTo>
                <a:cubicBezTo>
                  <a:pt x="1322280" y="1025105"/>
                  <a:pt x="2409332" y="284672"/>
                  <a:pt x="2717320" y="0"/>
                </a:cubicBezTo>
                <a:lnTo>
                  <a:pt x="2717320" y="0"/>
                </a:lnTo>
              </a:path>
            </a:pathLst>
          </a:custGeom>
          <a:noFill/>
          <a:ln w="12700">
            <a:solidFill>
              <a:schemeClr val="accent5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nhaltsplatzhalter 2"/>
          <p:cNvSpPr>
            <a:spLocks noGrp="1"/>
          </p:cNvSpPr>
          <p:nvPr>
            <p:ph idx="1" hasCustomPrompt="1"/>
          </p:nvPr>
        </p:nvSpPr>
        <p:spPr>
          <a:xfrm>
            <a:off x="1051200" y="982800"/>
            <a:ext cx="7959600" cy="5184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/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600"/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§"/>
              <a:defRPr sz="1400"/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/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grpSp>
        <p:nvGrpSpPr>
          <p:cNvPr id="41" name="Gruppieren 40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</p:grpSpPr>
        <p:sp>
          <p:nvSpPr>
            <p:cNvPr id="42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96605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52799" y="6566400"/>
            <a:ext cx="3600000" cy="18466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grpSp>
        <p:nvGrpSpPr>
          <p:cNvPr id="23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grpSp>
        <p:nvGrpSpPr>
          <p:cNvPr id="66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6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" name="Inhaltsplatzhalter 2"/>
          <p:cNvSpPr>
            <a:spLocks noGrp="1"/>
          </p:cNvSpPr>
          <p:nvPr>
            <p:ph idx="1" hasCustomPrompt="1"/>
          </p:nvPr>
        </p:nvSpPr>
        <p:spPr>
          <a:xfrm>
            <a:off x="352800" y="982800"/>
            <a:ext cx="8657850" cy="540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/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600"/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§"/>
              <a:defRPr sz="1400"/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/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grpSp>
        <p:nvGrpSpPr>
          <p:cNvPr id="39" name="Gruppieren 38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</p:grpSpPr>
        <p:sp>
          <p:nvSpPr>
            <p:cNvPr id="40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65001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 plain &amp;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grpSp>
        <p:nvGrpSpPr>
          <p:cNvPr id="67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68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2800" y="982800"/>
            <a:ext cx="8657850" cy="540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Calibri" pitchFamily="34" charset="0"/>
              <a:buChar char="─"/>
              <a:defRPr sz="1600">
                <a:solidFill>
                  <a:schemeClr val="bg1"/>
                </a:solidFill>
                <a:latin typeface="+mn-lt"/>
              </a:defRPr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+mn-lt"/>
              </a:defRPr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>
                <a:solidFill>
                  <a:schemeClr val="bg1"/>
                </a:solidFill>
                <a:latin typeface="+mn-lt"/>
              </a:defRPr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sp>
        <p:nvSpPr>
          <p:cNvPr id="8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52799" y="6566400"/>
            <a:ext cx="3600000" cy="18466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sp>
        <p:nvSpPr>
          <p:cNvPr id="8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grpSp>
        <p:nvGrpSpPr>
          <p:cNvPr id="39" name="Gruppieren 38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  <a:solidFill>
            <a:schemeClr val="bg1"/>
          </a:solidFill>
        </p:grpSpPr>
        <p:sp>
          <p:nvSpPr>
            <p:cNvPr id="40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73185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 plain &amp; Ima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grpSp>
        <p:nvGrpSpPr>
          <p:cNvPr id="67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68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52799" y="6566400"/>
            <a:ext cx="3600000" cy="18466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sp>
        <p:nvSpPr>
          <p:cNvPr id="8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6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2800" y="982800"/>
            <a:ext cx="8657850" cy="540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Calibri" pitchFamily="34" charset="0"/>
              <a:buChar char="─"/>
              <a:defRPr sz="1600">
                <a:solidFill>
                  <a:schemeClr val="bg1"/>
                </a:solidFill>
                <a:latin typeface="+mn-lt"/>
              </a:defRPr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+mn-lt"/>
              </a:defRPr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>
                <a:solidFill>
                  <a:schemeClr val="bg1"/>
                </a:solidFill>
                <a:latin typeface="+mn-lt"/>
              </a:defRPr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grpSp>
        <p:nvGrpSpPr>
          <p:cNvPr id="39" name="Gruppieren 38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  <a:solidFill>
            <a:schemeClr val="bg1"/>
          </a:solidFill>
        </p:grpSpPr>
        <p:sp>
          <p:nvSpPr>
            <p:cNvPr id="40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875943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ontac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560388"/>
            <a:ext cx="8885238" cy="4503737"/>
          </a:xfrm>
          <a:custGeom>
            <a:avLst/>
            <a:gdLst>
              <a:gd name="T0" fmla="*/ 0 w 5597"/>
              <a:gd name="T1" fmla="*/ 2060 h 2837"/>
              <a:gd name="T2" fmla="*/ 3918 w 5597"/>
              <a:gd name="T3" fmla="*/ 0 h 2837"/>
              <a:gd name="T4" fmla="*/ 5597 w 5597"/>
              <a:gd name="T5" fmla="*/ 2837 h 2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97" h="2837">
                <a:moveTo>
                  <a:pt x="0" y="2060"/>
                </a:moveTo>
                <a:lnTo>
                  <a:pt x="3918" y="0"/>
                </a:lnTo>
                <a:lnTo>
                  <a:pt x="5597" y="2837"/>
                </a:lnTo>
              </a:path>
            </a:pathLst>
          </a:custGeom>
          <a:noFill/>
          <a:ln w="12700">
            <a:solidFill>
              <a:srgbClr val="FFFFFF">
                <a:alpha val="29804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609975" y="5272088"/>
            <a:ext cx="4583113" cy="1589087"/>
          </a:xfrm>
          <a:custGeom>
            <a:avLst/>
            <a:gdLst>
              <a:gd name="T0" fmla="*/ 1432 w 1432"/>
              <a:gd name="T1" fmla="*/ 496 h 496"/>
              <a:gd name="T2" fmla="*/ 716 w 1432"/>
              <a:gd name="T3" fmla="*/ 0 h 496"/>
              <a:gd name="T4" fmla="*/ 0 w 1432"/>
              <a:gd name="T5" fmla="*/ 496 h 496"/>
              <a:gd name="T6" fmla="*/ 1432 w 1432"/>
              <a:gd name="T7" fmla="*/ 49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32" h="496">
                <a:moveTo>
                  <a:pt x="1432" y="496"/>
                </a:moveTo>
                <a:cubicBezTo>
                  <a:pt x="1323" y="207"/>
                  <a:pt x="1044" y="0"/>
                  <a:pt x="716" y="0"/>
                </a:cubicBezTo>
                <a:cubicBezTo>
                  <a:pt x="388" y="0"/>
                  <a:pt x="109" y="207"/>
                  <a:pt x="0" y="496"/>
                </a:cubicBezTo>
                <a:lnTo>
                  <a:pt x="1432" y="4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8547100" y="4954588"/>
            <a:ext cx="601663" cy="1368425"/>
          </a:xfrm>
          <a:custGeom>
            <a:avLst/>
            <a:gdLst>
              <a:gd name="T0" fmla="*/ 184 w 184"/>
              <a:gd name="T1" fmla="*/ 0 h 420"/>
              <a:gd name="T2" fmla="*/ 0 w 184"/>
              <a:gd name="T3" fmla="*/ 210 h 420"/>
              <a:gd name="T4" fmla="*/ 184 w 184"/>
              <a:gd name="T5" fmla="*/ 420 h 420"/>
              <a:gd name="T6" fmla="*/ 184 w 184"/>
              <a:gd name="T7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" h="420">
                <a:moveTo>
                  <a:pt x="184" y="0"/>
                </a:moveTo>
                <a:cubicBezTo>
                  <a:pt x="80" y="14"/>
                  <a:pt x="0" y="103"/>
                  <a:pt x="0" y="210"/>
                </a:cubicBezTo>
                <a:cubicBezTo>
                  <a:pt x="0" y="318"/>
                  <a:pt x="80" y="407"/>
                  <a:pt x="184" y="420"/>
                </a:cubicBezTo>
                <a:lnTo>
                  <a:pt x="1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grpSp>
        <p:nvGrpSpPr>
          <p:cNvPr id="46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4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65124" y="6566400"/>
            <a:ext cx="3240000" cy="18466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sp>
        <p:nvSpPr>
          <p:cNvPr id="64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25" name="Inhaltsplatzhalter 2"/>
          <p:cNvSpPr>
            <a:spLocks noGrp="1"/>
          </p:cNvSpPr>
          <p:nvPr>
            <p:ph idx="1" hasCustomPrompt="1"/>
          </p:nvPr>
        </p:nvSpPr>
        <p:spPr>
          <a:xfrm>
            <a:off x="352800" y="982800"/>
            <a:ext cx="7733925" cy="414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Calibri" pitchFamily="34" charset="0"/>
              <a:buChar char="─"/>
              <a:defRPr sz="1600">
                <a:solidFill>
                  <a:schemeClr val="bg1"/>
                </a:solidFill>
                <a:latin typeface="+mn-lt"/>
              </a:defRPr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+mn-lt"/>
              </a:defRPr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>
                <a:solidFill>
                  <a:schemeClr val="bg1"/>
                </a:solidFill>
                <a:latin typeface="+mn-lt"/>
              </a:defRPr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0436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5580000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grpSp>
        <p:nvGrpSpPr>
          <p:cNvPr id="46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4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65124" y="6566400"/>
            <a:ext cx="3600000" cy="18466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sp>
        <p:nvSpPr>
          <p:cNvPr id="6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2" name="Freeform 2"/>
          <p:cNvSpPr>
            <a:spLocks/>
          </p:cNvSpPr>
          <p:nvPr userDrawn="1"/>
        </p:nvSpPr>
        <p:spPr bwMode="grayWhite">
          <a:xfrm>
            <a:off x="6581775" y="0"/>
            <a:ext cx="2562225" cy="1905000"/>
          </a:xfrm>
          <a:custGeom>
            <a:avLst/>
            <a:gdLst>
              <a:gd name="T0" fmla="*/ 4304 w 4304"/>
              <a:gd name="T1" fmla="*/ 0 h 3200"/>
              <a:gd name="T2" fmla="*/ 13 w 4304"/>
              <a:gd name="T3" fmla="*/ 0 h 3200"/>
              <a:gd name="T4" fmla="*/ 0 w 4304"/>
              <a:gd name="T5" fmla="*/ 252 h 3200"/>
              <a:gd name="T6" fmla="*/ 2945 w 4304"/>
              <a:gd name="T7" fmla="*/ 3200 h 3200"/>
              <a:gd name="T8" fmla="*/ 4304 w 4304"/>
              <a:gd name="T9" fmla="*/ 2867 h 3200"/>
              <a:gd name="T10" fmla="*/ 4304 w 4304"/>
              <a:gd name="T11" fmla="*/ 0 h 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04" h="3200">
                <a:moveTo>
                  <a:pt x="4304" y="0"/>
                </a:moveTo>
                <a:cubicBezTo>
                  <a:pt x="13" y="0"/>
                  <a:pt x="13" y="0"/>
                  <a:pt x="13" y="0"/>
                </a:cubicBezTo>
                <a:cubicBezTo>
                  <a:pt x="7" y="82"/>
                  <a:pt x="0" y="164"/>
                  <a:pt x="0" y="252"/>
                </a:cubicBezTo>
                <a:cubicBezTo>
                  <a:pt x="0" y="1878"/>
                  <a:pt x="1322" y="3200"/>
                  <a:pt x="2945" y="3200"/>
                </a:cubicBezTo>
                <a:cubicBezTo>
                  <a:pt x="3436" y="3200"/>
                  <a:pt x="3895" y="3081"/>
                  <a:pt x="4304" y="2867"/>
                </a:cubicBezTo>
                <a:lnTo>
                  <a:pt x="43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3"/>
          <p:cNvSpPr>
            <a:spLocks noChangeArrowheads="1"/>
          </p:cNvSpPr>
          <p:nvPr userDrawn="1"/>
        </p:nvSpPr>
        <p:spPr bwMode="grayWhite">
          <a:xfrm>
            <a:off x="730250" y="1889125"/>
            <a:ext cx="1522413" cy="152241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4"/>
          <p:cNvSpPr>
            <a:spLocks noChangeShapeType="1"/>
          </p:cNvSpPr>
          <p:nvPr userDrawn="1"/>
        </p:nvSpPr>
        <p:spPr bwMode="grayWhite">
          <a:xfrm flipH="1" flipV="1">
            <a:off x="3792538" y="0"/>
            <a:ext cx="2847975" cy="468313"/>
          </a:xfrm>
          <a:prstGeom prst="line">
            <a:avLst/>
          </a:prstGeom>
          <a:noFill/>
          <a:ln w="12700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grayWhite">
          <a:xfrm flipH="1" flipV="1">
            <a:off x="1911350" y="0"/>
            <a:ext cx="4729163" cy="601663"/>
          </a:xfrm>
          <a:prstGeom prst="line">
            <a:avLst/>
          </a:prstGeom>
          <a:noFill/>
          <a:ln w="12700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grayWhite">
          <a:xfrm>
            <a:off x="2209800" y="1136650"/>
            <a:ext cx="4697413" cy="1312863"/>
          </a:xfrm>
          <a:custGeom>
            <a:avLst/>
            <a:gdLst>
              <a:gd name="T0" fmla="*/ 0 w 2959"/>
              <a:gd name="T1" fmla="*/ 827 h 827"/>
              <a:gd name="T2" fmla="*/ 1432 w 2959"/>
              <a:gd name="T3" fmla="*/ 279 h 827"/>
              <a:gd name="T4" fmla="*/ 2959 w 2959"/>
              <a:gd name="T5" fmla="*/ 0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59" h="827">
                <a:moveTo>
                  <a:pt x="0" y="827"/>
                </a:moveTo>
                <a:cubicBezTo>
                  <a:pt x="239" y="736"/>
                  <a:pt x="939" y="417"/>
                  <a:pt x="1432" y="279"/>
                </a:cubicBezTo>
                <a:cubicBezTo>
                  <a:pt x="1925" y="141"/>
                  <a:pt x="2641" y="58"/>
                  <a:pt x="2959" y="0"/>
                </a:cubicBezTo>
              </a:path>
            </a:pathLst>
          </a:custGeom>
          <a:noFill/>
          <a:ln w="12700" cmpd="sng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Inhaltsplatzhalter 2"/>
          <p:cNvSpPr>
            <a:spLocks noGrp="1"/>
          </p:cNvSpPr>
          <p:nvPr>
            <p:ph idx="1" hasCustomPrompt="1"/>
          </p:nvPr>
        </p:nvSpPr>
        <p:spPr>
          <a:xfrm>
            <a:off x="3250650" y="2538000"/>
            <a:ext cx="5760000" cy="37764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Calibri" pitchFamily="34" charset="0"/>
              <a:buChar char="─"/>
              <a:defRPr sz="1600">
                <a:solidFill>
                  <a:schemeClr val="bg1"/>
                </a:solidFill>
                <a:latin typeface="+mn-lt"/>
              </a:defRPr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+mn-lt"/>
              </a:defRPr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>
                <a:solidFill>
                  <a:schemeClr val="bg1"/>
                </a:solidFill>
                <a:latin typeface="+mn-lt"/>
              </a:defRPr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grpSp>
        <p:nvGrpSpPr>
          <p:cNvPr id="27" name="Gruppieren 26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  <a:solidFill>
            <a:schemeClr val="bg1"/>
          </a:solidFill>
        </p:grpSpPr>
        <p:sp>
          <p:nvSpPr>
            <p:cNvPr id="28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413610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4"/>
          <p:cNvGrpSpPr>
            <a:grpSpLocks noChangeAspect="1"/>
          </p:cNvGrpSpPr>
          <p:nvPr userDrawn="1"/>
        </p:nvGrpSpPr>
        <p:grpSpPr bwMode="gray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71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4"/>
          <p:cNvGrpSpPr>
            <a:grpSpLocks noChangeAspect="1"/>
          </p:cNvGrpSpPr>
          <p:nvPr userDrawn="1"/>
        </p:nvGrpSpPr>
        <p:grpSpPr bwMode="gray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55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itel 1"/>
          <p:cNvSpPr>
            <a:spLocks noGrp="1"/>
          </p:cNvSpPr>
          <p:nvPr>
            <p:ph type="ctrTitle"/>
          </p:nvPr>
        </p:nvSpPr>
        <p:spPr>
          <a:xfrm>
            <a:off x="824400" y="1598293"/>
            <a:ext cx="8176725" cy="99719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90000"/>
              </a:lnSpc>
              <a:defRPr sz="3600" b="1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29" name="Untertitel 2"/>
          <p:cNvSpPr>
            <a:spLocks noGrp="1"/>
          </p:cNvSpPr>
          <p:nvPr>
            <p:ph type="subTitle" idx="1"/>
          </p:nvPr>
        </p:nvSpPr>
        <p:spPr>
          <a:xfrm>
            <a:off x="824400" y="2642400"/>
            <a:ext cx="8176725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  <p:sp>
        <p:nvSpPr>
          <p:cNvPr id="37" name="Text Box 22"/>
          <p:cNvSpPr txBox="1">
            <a:spLocks noChangeArrowheads="1"/>
          </p:cNvSpPr>
          <p:nvPr userDrawn="1"/>
        </p:nvSpPr>
        <p:spPr bwMode="gray">
          <a:xfrm>
            <a:off x="2413000" y="6553200"/>
            <a:ext cx="43164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© 2012 Ipsos.  All rights reserved. Contains Ipsos' Confidential and Proprietary information and </a:t>
            </a:r>
            <a:b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may not be disclosed or reproduced without the prior written consent of Ipsos.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Inhaltsplatzhalter 2"/>
          <p:cNvSpPr>
            <a:spLocks noGrp="1"/>
          </p:cNvSpPr>
          <p:nvPr>
            <p:ph sz="quarter" idx="10"/>
          </p:nvPr>
        </p:nvSpPr>
        <p:spPr>
          <a:xfrm>
            <a:off x="0" y="3960000"/>
            <a:ext cx="9144000" cy="2520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de-DE" dirty="0"/>
          </a:p>
        </p:txBody>
      </p:sp>
      <p:pic>
        <p:nvPicPr>
          <p:cNvPr id="39" name="Grafik 3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67" y="385200"/>
            <a:ext cx="472580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65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_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4"/>
          <p:cNvGrpSpPr>
            <a:grpSpLocks noChangeAspect="1"/>
          </p:cNvGrpSpPr>
          <p:nvPr userDrawn="1"/>
        </p:nvGrpSpPr>
        <p:grpSpPr bwMode="gray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71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4"/>
          <p:cNvGrpSpPr>
            <a:grpSpLocks noChangeAspect="1"/>
          </p:cNvGrpSpPr>
          <p:nvPr userDrawn="1"/>
        </p:nvGrpSpPr>
        <p:grpSpPr bwMode="gray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55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 Box 22"/>
          <p:cNvSpPr txBox="1">
            <a:spLocks noChangeArrowheads="1"/>
          </p:cNvSpPr>
          <p:nvPr userDrawn="1"/>
        </p:nvSpPr>
        <p:spPr bwMode="white">
          <a:xfrm>
            <a:off x="824400" y="6553200"/>
            <a:ext cx="43164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© 2012 Ipsos.  All rights reserved. Contains Ipsos' Confidential and Proprietary information </a:t>
            </a:r>
            <a:b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and may not be disclosed or reproduced without the prior written consent of Ipsos.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itel 1"/>
          <p:cNvSpPr>
            <a:spLocks noGrp="1"/>
          </p:cNvSpPr>
          <p:nvPr>
            <p:ph type="ctrTitle"/>
          </p:nvPr>
        </p:nvSpPr>
        <p:spPr bwMode="white">
          <a:xfrm>
            <a:off x="824400" y="2113200"/>
            <a:ext cx="3960000" cy="99719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40" name="Untertitel 2"/>
          <p:cNvSpPr>
            <a:spLocks noGrp="1"/>
          </p:cNvSpPr>
          <p:nvPr>
            <p:ph type="subTitle" idx="1"/>
          </p:nvPr>
        </p:nvSpPr>
        <p:spPr bwMode="white">
          <a:xfrm>
            <a:off x="824400" y="3171599"/>
            <a:ext cx="3780000" cy="1080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  <p:pic>
        <p:nvPicPr>
          <p:cNvPr id="38" name="Grafik 3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67" y="385200"/>
            <a:ext cx="472580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81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&amp; Resul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29199" y="6566400"/>
            <a:ext cx="3600000" cy="18466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grpSp>
        <p:nvGrpSpPr>
          <p:cNvPr id="23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Freeform 34"/>
          <p:cNvSpPr>
            <a:spLocks/>
          </p:cNvSpPr>
          <p:nvPr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5"/>
          <p:cNvSpPr>
            <a:spLocks/>
          </p:cNvSpPr>
          <p:nvPr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6"/>
          <p:cNvSpPr>
            <a:spLocks/>
          </p:cNvSpPr>
          <p:nvPr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chemeClr val="accent6">
                <a:alpha val="30196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7"/>
          <p:cNvSpPr>
            <a:spLocks/>
          </p:cNvSpPr>
          <p:nvPr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8"/>
          <p:cNvSpPr>
            <a:spLocks/>
          </p:cNvSpPr>
          <p:nvPr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chemeClr val="accent6">
                <a:alpha val="30196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grpSp>
        <p:nvGrpSpPr>
          <p:cNvPr id="66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6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Inhaltsplatzhalter 2"/>
          <p:cNvSpPr>
            <a:spLocks noGrp="1"/>
          </p:cNvSpPr>
          <p:nvPr>
            <p:ph idx="1" hasCustomPrompt="1"/>
          </p:nvPr>
        </p:nvSpPr>
        <p:spPr>
          <a:xfrm>
            <a:off x="352800" y="979200"/>
            <a:ext cx="7740000" cy="540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/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600"/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§"/>
              <a:defRPr sz="1400"/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/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grpSp>
        <p:nvGrpSpPr>
          <p:cNvPr id="45" name="Gruppieren 44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</p:grpSpPr>
        <p:sp>
          <p:nvSpPr>
            <p:cNvPr id="46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554682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 bwMode="auto">
          <a:xfrm>
            <a:off x="0" y="950913"/>
            <a:ext cx="4760913" cy="5003800"/>
          </a:xfrm>
          <a:custGeom>
            <a:avLst/>
            <a:gdLst>
              <a:gd name="T0" fmla="*/ 692 w 1492"/>
              <a:gd name="T1" fmla="*/ 0 h 1600"/>
              <a:gd name="T2" fmla="*/ 0 w 1492"/>
              <a:gd name="T3" fmla="*/ 399 h 1600"/>
              <a:gd name="T4" fmla="*/ 0 w 1492"/>
              <a:gd name="T5" fmla="*/ 1202 h 1600"/>
              <a:gd name="T6" fmla="*/ 692 w 1492"/>
              <a:gd name="T7" fmla="*/ 1600 h 1600"/>
              <a:gd name="T8" fmla="*/ 1492 w 1492"/>
              <a:gd name="T9" fmla="*/ 800 h 1600"/>
              <a:gd name="T10" fmla="*/ 692 w 1492"/>
              <a:gd name="T11" fmla="*/ 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3"/>
          <p:cNvSpPr>
            <a:spLocks/>
          </p:cNvSpPr>
          <p:nvPr userDrawn="1"/>
        </p:nvSpPr>
        <p:spPr bwMode="auto">
          <a:xfrm>
            <a:off x="7435850" y="1541463"/>
            <a:ext cx="1711325" cy="2360612"/>
          </a:xfrm>
          <a:custGeom>
            <a:avLst/>
            <a:gdLst>
              <a:gd name="T0" fmla="*/ 520 w 520"/>
              <a:gd name="T1" fmla="*/ 32 h 740"/>
              <a:gd name="T2" fmla="*/ 370 w 520"/>
              <a:gd name="T3" fmla="*/ 0 h 740"/>
              <a:gd name="T4" fmla="*/ 0 w 520"/>
              <a:gd name="T5" fmla="*/ 370 h 740"/>
              <a:gd name="T6" fmla="*/ 370 w 520"/>
              <a:gd name="T7" fmla="*/ 740 h 740"/>
              <a:gd name="T8" fmla="*/ 520 w 520"/>
              <a:gd name="T9" fmla="*/ 709 h 740"/>
              <a:gd name="T10" fmla="*/ 520 w 520"/>
              <a:gd name="T11" fmla="*/ 3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-3175" y="6272213"/>
            <a:ext cx="641350" cy="592137"/>
          </a:xfrm>
          <a:custGeom>
            <a:avLst/>
            <a:gdLst>
              <a:gd name="T0" fmla="*/ 189 w 191"/>
              <a:gd name="T1" fmla="*/ 183 h 183"/>
              <a:gd name="T2" fmla="*/ 191 w 191"/>
              <a:gd name="T3" fmla="*/ 160 h 183"/>
              <a:gd name="T4" fmla="*/ 31 w 191"/>
              <a:gd name="T5" fmla="*/ 0 h 183"/>
              <a:gd name="T6" fmla="*/ 0 w 191"/>
              <a:gd name="T7" fmla="*/ 3 h 183"/>
              <a:gd name="T8" fmla="*/ 0 w 191"/>
              <a:gd name="T9" fmla="*/ 183 h 183"/>
              <a:gd name="T10" fmla="*/ 189 w 191"/>
              <a:gd name="T11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9200" y="4680000"/>
            <a:ext cx="4430833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904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grpSp>
        <p:nvGrpSpPr>
          <p:cNvPr id="12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13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Freeform 5"/>
          <p:cNvSpPr>
            <a:spLocks/>
          </p:cNvSpPr>
          <p:nvPr userDrawn="1"/>
        </p:nvSpPr>
        <p:spPr bwMode="ltGray">
          <a:xfrm>
            <a:off x="584200" y="5846763"/>
            <a:ext cx="917575" cy="746125"/>
          </a:xfrm>
          <a:custGeom>
            <a:avLst/>
            <a:gdLst>
              <a:gd name="T0" fmla="*/ 0 w 578"/>
              <a:gd name="T1" fmla="*/ 470 h 470"/>
              <a:gd name="T2" fmla="*/ 286 w 578"/>
              <a:gd name="T3" fmla="*/ 270 h 470"/>
              <a:gd name="T4" fmla="*/ 578 w 578"/>
              <a:gd name="T5" fmla="*/ 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1288" y="2935198"/>
            <a:ext cx="4419137" cy="99719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defRPr sz="3600" b="1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grpSp>
        <p:nvGrpSpPr>
          <p:cNvPr id="49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50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Line 4"/>
          <p:cNvSpPr>
            <a:spLocks noChangeShapeType="1"/>
          </p:cNvSpPr>
          <p:nvPr userDrawn="1"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solidFill>
            <a:schemeClr val="bg1"/>
          </a:solidFill>
          <a:ln w="12700">
            <a:solidFill>
              <a:srgbClr val="FFFFFF">
                <a:alpha val="49804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2" name="Gruppieren 41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  <a:solidFill>
            <a:schemeClr val="bg1"/>
          </a:solidFill>
        </p:grpSpPr>
        <p:sp>
          <p:nvSpPr>
            <p:cNvPr id="43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571905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&amp; Resul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38799" y="6566400"/>
            <a:ext cx="3600000" cy="18466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grpSp>
        <p:nvGrpSpPr>
          <p:cNvPr id="23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grpSp>
        <p:nvGrpSpPr>
          <p:cNvPr id="66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6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Freeform 10"/>
          <p:cNvSpPr>
            <a:spLocks/>
          </p:cNvSpPr>
          <p:nvPr userDrawn="1"/>
        </p:nvSpPr>
        <p:spPr bwMode="auto">
          <a:xfrm>
            <a:off x="4572000" y="6296025"/>
            <a:ext cx="1169988" cy="561975"/>
          </a:xfrm>
          <a:custGeom>
            <a:avLst/>
            <a:gdLst>
              <a:gd name="T0" fmla="*/ 0 w 366"/>
              <a:gd name="T1" fmla="*/ 175 h 175"/>
              <a:gd name="T2" fmla="*/ 366 w 366"/>
              <a:gd name="T3" fmla="*/ 175 h 175"/>
              <a:gd name="T4" fmla="*/ 183 w 366"/>
              <a:gd name="T5" fmla="*/ 0 h 175"/>
              <a:gd name="T6" fmla="*/ 0 w 366"/>
              <a:gd name="T7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6" h="175">
                <a:moveTo>
                  <a:pt x="0" y="175"/>
                </a:moveTo>
                <a:cubicBezTo>
                  <a:pt x="366" y="175"/>
                  <a:pt x="366" y="175"/>
                  <a:pt x="366" y="175"/>
                </a:cubicBezTo>
                <a:cubicBezTo>
                  <a:pt x="362" y="78"/>
                  <a:pt x="282" y="0"/>
                  <a:pt x="183" y="0"/>
                </a:cubicBezTo>
                <a:cubicBezTo>
                  <a:pt x="84" y="0"/>
                  <a:pt x="4" y="78"/>
                  <a:pt x="0" y="17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0" name="Freeform 14"/>
          <p:cNvSpPr>
            <a:spLocks/>
          </p:cNvSpPr>
          <p:nvPr userDrawn="1"/>
        </p:nvSpPr>
        <p:spPr bwMode="auto">
          <a:xfrm>
            <a:off x="0" y="3725819"/>
            <a:ext cx="811213" cy="3132181"/>
          </a:xfrm>
          <a:custGeom>
            <a:avLst/>
            <a:gdLst>
              <a:gd name="T0" fmla="*/ 0 w 322"/>
              <a:gd name="T1" fmla="*/ 0 h 1016"/>
              <a:gd name="T2" fmla="*/ 0 w 322"/>
              <a:gd name="T3" fmla="*/ 1016 h 1016"/>
              <a:gd name="T4" fmla="*/ 140 w 322"/>
              <a:gd name="T5" fmla="*/ 1016 h 1016"/>
              <a:gd name="T6" fmla="*/ 322 w 322"/>
              <a:gd name="T7" fmla="*/ 564 h 1016"/>
              <a:gd name="T8" fmla="*/ 0 w 322"/>
              <a:gd name="T9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" h="1016">
                <a:moveTo>
                  <a:pt x="0" y="0"/>
                </a:moveTo>
                <a:cubicBezTo>
                  <a:pt x="0" y="1016"/>
                  <a:pt x="0" y="1016"/>
                  <a:pt x="0" y="1016"/>
                </a:cubicBezTo>
                <a:cubicBezTo>
                  <a:pt x="140" y="1016"/>
                  <a:pt x="140" y="1016"/>
                  <a:pt x="140" y="1016"/>
                </a:cubicBezTo>
                <a:cubicBezTo>
                  <a:pt x="253" y="899"/>
                  <a:pt x="322" y="739"/>
                  <a:pt x="322" y="564"/>
                </a:cubicBezTo>
                <a:cubicBezTo>
                  <a:pt x="322" y="324"/>
                  <a:pt x="193" y="114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1" name="Freihandform 50"/>
          <p:cNvSpPr/>
          <p:nvPr userDrawn="1"/>
        </p:nvSpPr>
        <p:spPr bwMode="ltGray">
          <a:xfrm>
            <a:off x="388189" y="8626"/>
            <a:ext cx="2104845" cy="4097548"/>
          </a:xfrm>
          <a:custGeom>
            <a:avLst/>
            <a:gdLst>
              <a:gd name="connsiteX0" fmla="*/ 0 w 2717320"/>
              <a:gd name="connsiteY0" fmla="*/ 4097548 h 4097548"/>
              <a:gd name="connsiteX1" fmla="*/ 543464 w 2717320"/>
              <a:gd name="connsiteY1" fmla="*/ 1673525 h 4097548"/>
              <a:gd name="connsiteX2" fmla="*/ 2717320 w 2717320"/>
              <a:gd name="connsiteY2" fmla="*/ 0 h 4097548"/>
              <a:gd name="connsiteX3" fmla="*/ 2717320 w 2717320"/>
              <a:gd name="connsiteY3" fmla="*/ 0 h 4097548"/>
              <a:gd name="connsiteX0" fmla="*/ 0 w 2717320"/>
              <a:gd name="connsiteY0" fmla="*/ 4097548 h 4097548"/>
              <a:gd name="connsiteX1" fmla="*/ 724619 w 2717320"/>
              <a:gd name="connsiteY1" fmla="*/ 1639019 h 4097548"/>
              <a:gd name="connsiteX2" fmla="*/ 2717320 w 2717320"/>
              <a:gd name="connsiteY2" fmla="*/ 0 h 4097548"/>
              <a:gd name="connsiteX3" fmla="*/ 2717320 w 2717320"/>
              <a:gd name="connsiteY3" fmla="*/ 0 h 4097548"/>
              <a:gd name="connsiteX0" fmla="*/ 0 w 2717320"/>
              <a:gd name="connsiteY0" fmla="*/ 4097548 h 4097548"/>
              <a:gd name="connsiteX1" fmla="*/ 869393 w 2717320"/>
              <a:gd name="connsiteY1" fmla="*/ 1708030 h 4097548"/>
              <a:gd name="connsiteX2" fmla="*/ 2717320 w 2717320"/>
              <a:gd name="connsiteY2" fmla="*/ 0 h 4097548"/>
              <a:gd name="connsiteX3" fmla="*/ 2717320 w 2717320"/>
              <a:gd name="connsiteY3" fmla="*/ 0 h 409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7320" h="4097548">
                <a:moveTo>
                  <a:pt x="0" y="4097548"/>
                </a:moveTo>
                <a:cubicBezTo>
                  <a:pt x="45288" y="3226999"/>
                  <a:pt x="416506" y="2390955"/>
                  <a:pt x="869393" y="1708030"/>
                </a:cubicBezTo>
                <a:cubicBezTo>
                  <a:pt x="1322280" y="1025105"/>
                  <a:pt x="2409332" y="284672"/>
                  <a:pt x="2717320" y="0"/>
                </a:cubicBezTo>
                <a:lnTo>
                  <a:pt x="2717320" y="0"/>
                </a:lnTo>
              </a:path>
            </a:pathLst>
          </a:custGeom>
          <a:noFill/>
          <a:ln w="12700">
            <a:solidFill>
              <a:schemeClr val="accent6">
                <a:alpha val="3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nhaltsplatzhalter 2"/>
          <p:cNvSpPr>
            <a:spLocks noGrp="1"/>
          </p:cNvSpPr>
          <p:nvPr>
            <p:ph idx="1" hasCustomPrompt="1"/>
          </p:nvPr>
        </p:nvSpPr>
        <p:spPr>
          <a:xfrm>
            <a:off x="1051200" y="982800"/>
            <a:ext cx="7959600" cy="5184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/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600"/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§"/>
              <a:defRPr sz="1400"/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/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grpSp>
        <p:nvGrpSpPr>
          <p:cNvPr id="41" name="Gruppieren 40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</p:grpSpPr>
        <p:sp>
          <p:nvSpPr>
            <p:cNvPr id="42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950893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52799" y="6566400"/>
            <a:ext cx="3600000" cy="18466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grpSp>
        <p:nvGrpSpPr>
          <p:cNvPr id="23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grpSp>
        <p:nvGrpSpPr>
          <p:cNvPr id="66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6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" name="Inhaltsplatzhalter 2"/>
          <p:cNvSpPr>
            <a:spLocks noGrp="1"/>
          </p:cNvSpPr>
          <p:nvPr>
            <p:ph idx="1" hasCustomPrompt="1"/>
          </p:nvPr>
        </p:nvSpPr>
        <p:spPr>
          <a:xfrm>
            <a:off x="352800" y="982800"/>
            <a:ext cx="8657850" cy="540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/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600"/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§"/>
              <a:defRPr sz="1400"/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/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grpSp>
        <p:nvGrpSpPr>
          <p:cNvPr id="39" name="Gruppieren 38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</p:grpSpPr>
        <p:sp>
          <p:nvSpPr>
            <p:cNvPr id="40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556861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 plain &amp; 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8"/>
          <p:cNvGrpSpPr>
            <a:grpSpLocks noChangeAspect="1"/>
          </p:cNvGrpSpPr>
          <p:nvPr/>
        </p:nvGrpSpPr>
        <p:grpSpPr bwMode="auto">
          <a:xfrm>
            <a:off x="151200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grpSp>
        <p:nvGrpSpPr>
          <p:cNvPr id="67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68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52799" y="6566400"/>
            <a:ext cx="3600000" cy="18466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sp>
        <p:nvSpPr>
          <p:cNvPr id="8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6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2800" y="982800"/>
            <a:ext cx="8657850" cy="540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Calibri" pitchFamily="34" charset="0"/>
              <a:buChar char="─"/>
              <a:defRPr sz="1600">
                <a:solidFill>
                  <a:schemeClr val="bg1"/>
                </a:solidFill>
                <a:latin typeface="+mn-lt"/>
              </a:defRPr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+mn-lt"/>
              </a:defRPr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>
                <a:solidFill>
                  <a:schemeClr val="bg1"/>
                </a:solidFill>
                <a:latin typeface="+mn-lt"/>
              </a:defRPr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grpSp>
        <p:nvGrpSpPr>
          <p:cNvPr id="39" name="Gruppieren 38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  <a:solidFill>
            <a:schemeClr val="bg1"/>
          </a:solidFill>
        </p:grpSpPr>
        <p:sp>
          <p:nvSpPr>
            <p:cNvPr id="40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47956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ontac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560388"/>
            <a:ext cx="8885238" cy="4503737"/>
          </a:xfrm>
          <a:custGeom>
            <a:avLst/>
            <a:gdLst>
              <a:gd name="T0" fmla="*/ 0 w 5597"/>
              <a:gd name="T1" fmla="*/ 2060 h 2837"/>
              <a:gd name="T2" fmla="*/ 3918 w 5597"/>
              <a:gd name="T3" fmla="*/ 0 h 2837"/>
              <a:gd name="T4" fmla="*/ 5597 w 5597"/>
              <a:gd name="T5" fmla="*/ 2837 h 2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97" h="2837">
                <a:moveTo>
                  <a:pt x="0" y="2060"/>
                </a:moveTo>
                <a:lnTo>
                  <a:pt x="3918" y="0"/>
                </a:lnTo>
                <a:lnTo>
                  <a:pt x="5597" y="2837"/>
                </a:lnTo>
              </a:path>
            </a:pathLst>
          </a:custGeom>
          <a:noFill/>
          <a:ln w="12700">
            <a:solidFill>
              <a:srgbClr val="FFFFFF">
                <a:alpha val="29804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609975" y="5272088"/>
            <a:ext cx="4583113" cy="1589087"/>
          </a:xfrm>
          <a:custGeom>
            <a:avLst/>
            <a:gdLst>
              <a:gd name="T0" fmla="*/ 1432 w 1432"/>
              <a:gd name="T1" fmla="*/ 496 h 496"/>
              <a:gd name="T2" fmla="*/ 716 w 1432"/>
              <a:gd name="T3" fmla="*/ 0 h 496"/>
              <a:gd name="T4" fmla="*/ 0 w 1432"/>
              <a:gd name="T5" fmla="*/ 496 h 496"/>
              <a:gd name="T6" fmla="*/ 1432 w 1432"/>
              <a:gd name="T7" fmla="*/ 49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32" h="496">
                <a:moveTo>
                  <a:pt x="1432" y="496"/>
                </a:moveTo>
                <a:cubicBezTo>
                  <a:pt x="1323" y="207"/>
                  <a:pt x="1044" y="0"/>
                  <a:pt x="716" y="0"/>
                </a:cubicBezTo>
                <a:cubicBezTo>
                  <a:pt x="388" y="0"/>
                  <a:pt x="109" y="207"/>
                  <a:pt x="0" y="496"/>
                </a:cubicBezTo>
                <a:lnTo>
                  <a:pt x="1432" y="4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8547100" y="4954588"/>
            <a:ext cx="601663" cy="1368425"/>
          </a:xfrm>
          <a:custGeom>
            <a:avLst/>
            <a:gdLst>
              <a:gd name="T0" fmla="*/ 184 w 184"/>
              <a:gd name="T1" fmla="*/ 0 h 420"/>
              <a:gd name="T2" fmla="*/ 0 w 184"/>
              <a:gd name="T3" fmla="*/ 210 h 420"/>
              <a:gd name="T4" fmla="*/ 184 w 184"/>
              <a:gd name="T5" fmla="*/ 420 h 420"/>
              <a:gd name="T6" fmla="*/ 184 w 184"/>
              <a:gd name="T7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" h="420">
                <a:moveTo>
                  <a:pt x="184" y="0"/>
                </a:moveTo>
                <a:cubicBezTo>
                  <a:pt x="80" y="14"/>
                  <a:pt x="0" y="103"/>
                  <a:pt x="0" y="210"/>
                </a:cubicBezTo>
                <a:cubicBezTo>
                  <a:pt x="0" y="318"/>
                  <a:pt x="80" y="407"/>
                  <a:pt x="184" y="420"/>
                </a:cubicBezTo>
                <a:lnTo>
                  <a:pt x="1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grpSp>
        <p:nvGrpSpPr>
          <p:cNvPr id="46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4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65124" y="6566400"/>
            <a:ext cx="3240000" cy="18466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sp>
        <p:nvSpPr>
          <p:cNvPr id="64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25" name="Inhaltsplatzhalter 2"/>
          <p:cNvSpPr>
            <a:spLocks noGrp="1"/>
          </p:cNvSpPr>
          <p:nvPr>
            <p:ph idx="1" hasCustomPrompt="1"/>
          </p:nvPr>
        </p:nvSpPr>
        <p:spPr>
          <a:xfrm>
            <a:off x="352800" y="982800"/>
            <a:ext cx="7733925" cy="414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Calibri" pitchFamily="34" charset="0"/>
              <a:buChar char="─"/>
              <a:defRPr sz="1600">
                <a:solidFill>
                  <a:schemeClr val="bg1"/>
                </a:solidFill>
                <a:latin typeface="+mn-lt"/>
              </a:defRPr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+mn-lt"/>
              </a:defRPr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>
                <a:solidFill>
                  <a:schemeClr val="bg1"/>
                </a:solidFill>
                <a:latin typeface="+mn-lt"/>
              </a:defRPr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62237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ontac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560388"/>
            <a:ext cx="8885238" cy="4503737"/>
          </a:xfrm>
          <a:custGeom>
            <a:avLst/>
            <a:gdLst>
              <a:gd name="T0" fmla="*/ 0 w 5597"/>
              <a:gd name="T1" fmla="*/ 2060 h 2837"/>
              <a:gd name="T2" fmla="*/ 3918 w 5597"/>
              <a:gd name="T3" fmla="*/ 0 h 2837"/>
              <a:gd name="T4" fmla="*/ 5597 w 5597"/>
              <a:gd name="T5" fmla="*/ 2837 h 2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97" h="2837">
                <a:moveTo>
                  <a:pt x="0" y="2060"/>
                </a:moveTo>
                <a:lnTo>
                  <a:pt x="3918" y="0"/>
                </a:lnTo>
                <a:lnTo>
                  <a:pt x="5597" y="2837"/>
                </a:lnTo>
              </a:path>
            </a:pathLst>
          </a:custGeom>
          <a:noFill/>
          <a:ln w="12700">
            <a:solidFill>
              <a:srgbClr val="FFFFFF">
                <a:alpha val="29804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609975" y="5272088"/>
            <a:ext cx="4583113" cy="1589087"/>
          </a:xfrm>
          <a:custGeom>
            <a:avLst/>
            <a:gdLst>
              <a:gd name="T0" fmla="*/ 1432 w 1432"/>
              <a:gd name="T1" fmla="*/ 496 h 496"/>
              <a:gd name="T2" fmla="*/ 716 w 1432"/>
              <a:gd name="T3" fmla="*/ 0 h 496"/>
              <a:gd name="T4" fmla="*/ 0 w 1432"/>
              <a:gd name="T5" fmla="*/ 496 h 496"/>
              <a:gd name="T6" fmla="*/ 1432 w 1432"/>
              <a:gd name="T7" fmla="*/ 49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32" h="496">
                <a:moveTo>
                  <a:pt x="1432" y="496"/>
                </a:moveTo>
                <a:cubicBezTo>
                  <a:pt x="1323" y="207"/>
                  <a:pt x="1044" y="0"/>
                  <a:pt x="716" y="0"/>
                </a:cubicBezTo>
                <a:cubicBezTo>
                  <a:pt x="388" y="0"/>
                  <a:pt x="109" y="207"/>
                  <a:pt x="0" y="496"/>
                </a:cubicBezTo>
                <a:lnTo>
                  <a:pt x="1432" y="4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8547100" y="4954588"/>
            <a:ext cx="601663" cy="1368425"/>
          </a:xfrm>
          <a:custGeom>
            <a:avLst/>
            <a:gdLst>
              <a:gd name="T0" fmla="*/ 184 w 184"/>
              <a:gd name="T1" fmla="*/ 0 h 420"/>
              <a:gd name="T2" fmla="*/ 0 w 184"/>
              <a:gd name="T3" fmla="*/ 210 h 420"/>
              <a:gd name="T4" fmla="*/ 184 w 184"/>
              <a:gd name="T5" fmla="*/ 420 h 420"/>
              <a:gd name="T6" fmla="*/ 184 w 184"/>
              <a:gd name="T7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" h="420">
                <a:moveTo>
                  <a:pt x="184" y="0"/>
                </a:moveTo>
                <a:cubicBezTo>
                  <a:pt x="80" y="14"/>
                  <a:pt x="0" y="103"/>
                  <a:pt x="0" y="210"/>
                </a:cubicBezTo>
                <a:cubicBezTo>
                  <a:pt x="0" y="318"/>
                  <a:pt x="80" y="407"/>
                  <a:pt x="184" y="420"/>
                </a:cubicBezTo>
                <a:lnTo>
                  <a:pt x="1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grpSp>
        <p:nvGrpSpPr>
          <p:cNvPr id="46" name="Group 4"/>
          <p:cNvGrpSpPr>
            <a:grpSpLocks noChangeAspect="1"/>
          </p:cNvGrpSpPr>
          <p:nvPr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4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65124" y="6566400"/>
            <a:ext cx="3240000" cy="18466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sp>
        <p:nvSpPr>
          <p:cNvPr id="6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25" name="Inhaltsplatzhalter 2"/>
          <p:cNvSpPr>
            <a:spLocks noGrp="1"/>
          </p:cNvSpPr>
          <p:nvPr>
            <p:ph idx="1" hasCustomPrompt="1"/>
          </p:nvPr>
        </p:nvSpPr>
        <p:spPr>
          <a:xfrm>
            <a:off x="352800" y="982800"/>
            <a:ext cx="7733925" cy="414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Calibri" pitchFamily="34" charset="0"/>
              <a:buChar char="─"/>
              <a:defRPr sz="1600">
                <a:solidFill>
                  <a:schemeClr val="bg1"/>
                </a:solidFill>
                <a:latin typeface="+mn-lt"/>
              </a:defRPr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+mn-lt"/>
              </a:defRPr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>
                <a:solidFill>
                  <a:schemeClr val="bg1"/>
                </a:solidFill>
                <a:latin typeface="+mn-lt"/>
              </a:defRPr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864338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5580000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grpSp>
        <p:nvGrpSpPr>
          <p:cNvPr id="46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4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65124" y="6566400"/>
            <a:ext cx="3600000" cy="18466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sp>
        <p:nvSpPr>
          <p:cNvPr id="6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2" name="Freeform 2"/>
          <p:cNvSpPr>
            <a:spLocks/>
          </p:cNvSpPr>
          <p:nvPr userDrawn="1"/>
        </p:nvSpPr>
        <p:spPr bwMode="grayWhite">
          <a:xfrm>
            <a:off x="6581775" y="0"/>
            <a:ext cx="2562225" cy="1905000"/>
          </a:xfrm>
          <a:custGeom>
            <a:avLst/>
            <a:gdLst>
              <a:gd name="T0" fmla="*/ 4304 w 4304"/>
              <a:gd name="T1" fmla="*/ 0 h 3200"/>
              <a:gd name="T2" fmla="*/ 13 w 4304"/>
              <a:gd name="T3" fmla="*/ 0 h 3200"/>
              <a:gd name="T4" fmla="*/ 0 w 4304"/>
              <a:gd name="T5" fmla="*/ 252 h 3200"/>
              <a:gd name="T6" fmla="*/ 2945 w 4304"/>
              <a:gd name="T7" fmla="*/ 3200 h 3200"/>
              <a:gd name="T8" fmla="*/ 4304 w 4304"/>
              <a:gd name="T9" fmla="*/ 2867 h 3200"/>
              <a:gd name="T10" fmla="*/ 4304 w 4304"/>
              <a:gd name="T11" fmla="*/ 0 h 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04" h="3200">
                <a:moveTo>
                  <a:pt x="4304" y="0"/>
                </a:moveTo>
                <a:cubicBezTo>
                  <a:pt x="13" y="0"/>
                  <a:pt x="13" y="0"/>
                  <a:pt x="13" y="0"/>
                </a:cubicBezTo>
                <a:cubicBezTo>
                  <a:pt x="7" y="82"/>
                  <a:pt x="0" y="164"/>
                  <a:pt x="0" y="252"/>
                </a:cubicBezTo>
                <a:cubicBezTo>
                  <a:pt x="0" y="1878"/>
                  <a:pt x="1322" y="3200"/>
                  <a:pt x="2945" y="3200"/>
                </a:cubicBezTo>
                <a:cubicBezTo>
                  <a:pt x="3436" y="3200"/>
                  <a:pt x="3895" y="3081"/>
                  <a:pt x="4304" y="2867"/>
                </a:cubicBezTo>
                <a:lnTo>
                  <a:pt x="43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3"/>
          <p:cNvSpPr>
            <a:spLocks noChangeArrowheads="1"/>
          </p:cNvSpPr>
          <p:nvPr userDrawn="1"/>
        </p:nvSpPr>
        <p:spPr bwMode="grayWhite">
          <a:xfrm>
            <a:off x="730250" y="1889125"/>
            <a:ext cx="1522413" cy="152241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4"/>
          <p:cNvSpPr>
            <a:spLocks noChangeShapeType="1"/>
          </p:cNvSpPr>
          <p:nvPr userDrawn="1"/>
        </p:nvSpPr>
        <p:spPr bwMode="grayWhite">
          <a:xfrm flipH="1" flipV="1">
            <a:off x="3792538" y="0"/>
            <a:ext cx="2847975" cy="468313"/>
          </a:xfrm>
          <a:prstGeom prst="line">
            <a:avLst/>
          </a:prstGeom>
          <a:noFill/>
          <a:ln w="12700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grayWhite">
          <a:xfrm flipH="1" flipV="1">
            <a:off x="1911350" y="0"/>
            <a:ext cx="4729163" cy="601663"/>
          </a:xfrm>
          <a:prstGeom prst="line">
            <a:avLst/>
          </a:prstGeom>
          <a:noFill/>
          <a:ln w="12700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grayWhite">
          <a:xfrm>
            <a:off x="2209800" y="1136650"/>
            <a:ext cx="4697413" cy="1312863"/>
          </a:xfrm>
          <a:custGeom>
            <a:avLst/>
            <a:gdLst>
              <a:gd name="T0" fmla="*/ 0 w 2959"/>
              <a:gd name="T1" fmla="*/ 827 h 827"/>
              <a:gd name="T2" fmla="*/ 1432 w 2959"/>
              <a:gd name="T3" fmla="*/ 279 h 827"/>
              <a:gd name="T4" fmla="*/ 2959 w 2959"/>
              <a:gd name="T5" fmla="*/ 0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59" h="827">
                <a:moveTo>
                  <a:pt x="0" y="827"/>
                </a:moveTo>
                <a:cubicBezTo>
                  <a:pt x="239" y="736"/>
                  <a:pt x="939" y="417"/>
                  <a:pt x="1432" y="279"/>
                </a:cubicBezTo>
                <a:cubicBezTo>
                  <a:pt x="1925" y="141"/>
                  <a:pt x="2641" y="58"/>
                  <a:pt x="2959" y="0"/>
                </a:cubicBezTo>
              </a:path>
            </a:pathLst>
          </a:custGeom>
          <a:noFill/>
          <a:ln w="12700" cmpd="sng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Inhaltsplatzhalter 2"/>
          <p:cNvSpPr>
            <a:spLocks noGrp="1"/>
          </p:cNvSpPr>
          <p:nvPr>
            <p:ph idx="1" hasCustomPrompt="1"/>
          </p:nvPr>
        </p:nvSpPr>
        <p:spPr>
          <a:xfrm>
            <a:off x="3250650" y="2538000"/>
            <a:ext cx="5760000" cy="37764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Calibri" pitchFamily="34" charset="0"/>
              <a:buChar char="─"/>
              <a:defRPr sz="1600">
                <a:solidFill>
                  <a:schemeClr val="bg1"/>
                </a:solidFill>
                <a:latin typeface="+mn-lt"/>
              </a:defRPr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+mn-lt"/>
              </a:defRPr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>
                <a:solidFill>
                  <a:schemeClr val="bg1"/>
                </a:solidFill>
                <a:latin typeface="+mn-lt"/>
              </a:defRPr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grpSp>
        <p:nvGrpSpPr>
          <p:cNvPr id="27" name="Gruppieren 26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  <a:solidFill>
            <a:schemeClr val="bg1"/>
          </a:solidFill>
        </p:grpSpPr>
        <p:sp>
          <p:nvSpPr>
            <p:cNvPr id="28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617638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838800" y="97200"/>
            <a:ext cx="5580000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grpSp>
        <p:nvGrpSpPr>
          <p:cNvPr id="46" name="Group 4"/>
          <p:cNvGrpSpPr>
            <a:grpSpLocks noChangeAspect="1"/>
          </p:cNvGrpSpPr>
          <p:nvPr userDrawn="1"/>
        </p:nvGrpSpPr>
        <p:grpSpPr bwMode="gray">
          <a:xfrm>
            <a:off x="151200" y="151200"/>
            <a:ext cx="521705" cy="468000"/>
            <a:chOff x="1352" y="681"/>
            <a:chExt cx="3519" cy="3153"/>
          </a:xfrm>
        </p:grpSpPr>
        <p:sp>
          <p:nvSpPr>
            <p:cNvPr id="4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Inhaltsplatzhalter 2"/>
          <p:cNvSpPr>
            <a:spLocks noGrp="1"/>
          </p:cNvSpPr>
          <p:nvPr>
            <p:ph idx="1" hasCustomPrompt="1"/>
          </p:nvPr>
        </p:nvSpPr>
        <p:spPr>
          <a:xfrm>
            <a:off x="3250650" y="2538000"/>
            <a:ext cx="5760000" cy="37764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Calibri" pitchFamily="34" charset="0"/>
              <a:buChar char="─"/>
              <a:defRPr sz="1600">
                <a:solidFill>
                  <a:schemeClr val="bg1"/>
                </a:solidFill>
                <a:latin typeface="+mn-lt"/>
              </a:defRPr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+mn-lt"/>
              </a:defRPr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>
                <a:solidFill>
                  <a:schemeClr val="bg1"/>
                </a:solidFill>
                <a:latin typeface="+mn-lt"/>
              </a:defRPr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sp>
        <p:nvSpPr>
          <p:cNvPr id="6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65124" y="6566400"/>
            <a:ext cx="3600000" cy="18466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smtClean="0"/>
              <a:t>La recherche biomédicale - Février 2014</a:t>
            </a:r>
            <a:endParaRPr lang="de-DE" dirty="0"/>
          </a:p>
        </p:txBody>
      </p:sp>
      <p:sp>
        <p:nvSpPr>
          <p:cNvPr id="6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04800" y="6566400"/>
            <a:ext cx="289438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2" name="Freeform 2"/>
          <p:cNvSpPr>
            <a:spLocks/>
          </p:cNvSpPr>
          <p:nvPr userDrawn="1"/>
        </p:nvSpPr>
        <p:spPr bwMode="grayWhite">
          <a:xfrm>
            <a:off x="6581775" y="0"/>
            <a:ext cx="2562225" cy="1905000"/>
          </a:xfrm>
          <a:custGeom>
            <a:avLst/>
            <a:gdLst>
              <a:gd name="T0" fmla="*/ 4304 w 4304"/>
              <a:gd name="T1" fmla="*/ 0 h 3200"/>
              <a:gd name="T2" fmla="*/ 13 w 4304"/>
              <a:gd name="T3" fmla="*/ 0 h 3200"/>
              <a:gd name="T4" fmla="*/ 0 w 4304"/>
              <a:gd name="T5" fmla="*/ 252 h 3200"/>
              <a:gd name="T6" fmla="*/ 2945 w 4304"/>
              <a:gd name="T7" fmla="*/ 3200 h 3200"/>
              <a:gd name="T8" fmla="*/ 4304 w 4304"/>
              <a:gd name="T9" fmla="*/ 2867 h 3200"/>
              <a:gd name="T10" fmla="*/ 4304 w 4304"/>
              <a:gd name="T11" fmla="*/ 0 h 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04" h="3200">
                <a:moveTo>
                  <a:pt x="4304" y="0"/>
                </a:moveTo>
                <a:cubicBezTo>
                  <a:pt x="13" y="0"/>
                  <a:pt x="13" y="0"/>
                  <a:pt x="13" y="0"/>
                </a:cubicBezTo>
                <a:cubicBezTo>
                  <a:pt x="7" y="82"/>
                  <a:pt x="0" y="164"/>
                  <a:pt x="0" y="252"/>
                </a:cubicBezTo>
                <a:cubicBezTo>
                  <a:pt x="0" y="1878"/>
                  <a:pt x="1322" y="3200"/>
                  <a:pt x="2945" y="3200"/>
                </a:cubicBezTo>
                <a:cubicBezTo>
                  <a:pt x="3436" y="3200"/>
                  <a:pt x="3895" y="3081"/>
                  <a:pt x="4304" y="2867"/>
                </a:cubicBezTo>
                <a:lnTo>
                  <a:pt x="43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3"/>
          <p:cNvSpPr>
            <a:spLocks noChangeArrowheads="1"/>
          </p:cNvSpPr>
          <p:nvPr userDrawn="1"/>
        </p:nvSpPr>
        <p:spPr bwMode="grayWhite">
          <a:xfrm>
            <a:off x="730250" y="1889125"/>
            <a:ext cx="1522413" cy="152241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4"/>
          <p:cNvSpPr>
            <a:spLocks noChangeShapeType="1"/>
          </p:cNvSpPr>
          <p:nvPr userDrawn="1"/>
        </p:nvSpPr>
        <p:spPr bwMode="grayWhite">
          <a:xfrm flipH="1" flipV="1">
            <a:off x="3792538" y="0"/>
            <a:ext cx="2847975" cy="468313"/>
          </a:xfrm>
          <a:prstGeom prst="line">
            <a:avLst/>
          </a:prstGeom>
          <a:noFill/>
          <a:ln w="12700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grayWhite">
          <a:xfrm flipH="1" flipV="1">
            <a:off x="1911350" y="0"/>
            <a:ext cx="4729163" cy="601663"/>
          </a:xfrm>
          <a:prstGeom prst="line">
            <a:avLst/>
          </a:prstGeom>
          <a:noFill/>
          <a:ln w="12700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grayWhite">
          <a:xfrm>
            <a:off x="2209800" y="1136650"/>
            <a:ext cx="4697413" cy="1312863"/>
          </a:xfrm>
          <a:custGeom>
            <a:avLst/>
            <a:gdLst>
              <a:gd name="T0" fmla="*/ 0 w 2959"/>
              <a:gd name="T1" fmla="*/ 827 h 827"/>
              <a:gd name="T2" fmla="*/ 1432 w 2959"/>
              <a:gd name="T3" fmla="*/ 279 h 827"/>
              <a:gd name="T4" fmla="*/ 2959 w 2959"/>
              <a:gd name="T5" fmla="*/ 0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59" h="827">
                <a:moveTo>
                  <a:pt x="0" y="827"/>
                </a:moveTo>
                <a:cubicBezTo>
                  <a:pt x="239" y="736"/>
                  <a:pt x="939" y="417"/>
                  <a:pt x="1432" y="279"/>
                </a:cubicBezTo>
                <a:cubicBezTo>
                  <a:pt x="1925" y="141"/>
                  <a:pt x="2641" y="58"/>
                  <a:pt x="2959" y="0"/>
                </a:cubicBezTo>
              </a:path>
            </a:pathLst>
          </a:custGeom>
          <a:noFill/>
          <a:ln w="12700" cmpd="sng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7" name="Gruppieren 26"/>
          <p:cNvGrpSpPr>
            <a:grpSpLocks noChangeAspect="1"/>
          </p:cNvGrpSpPr>
          <p:nvPr userDrawn="1"/>
        </p:nvGrpSpPr>
        <p:grpSpPr bwMode="black">
          <a:xfrm>
            <a:off x="6546175" y="6566400"/>
            <a:ext cx="1897738" cy="216000"/>
            <a:chOff x="185738" y="2832100"/>
            <a:chExt cx="8661401" cy="985838"/>
          </a:xfrm>
          <a:solidFill>
            <a:schemeClr val="bg1"/>
          </a:solidFill>
        </p:grpSpPr>
        <p:sp>
          <p:nvSpPr>
            <p:cNvPr id="28" name="Freeform 6"/>
            <p:cNvSpPr>
              <a:spLocks/>
            </p:cNvSpPr>
            <p:nvPr/>
          </p:nvSpPr>
          <p:spPr bwMode="black">
            <a:xfrm>
              <a:off x="185738" y="2890838"/>
              <a:ext cx="185738" cy="704850"/>
            </a:xfrm>
            <a:custGeom>
              <a:avLst/>
              <a:gdLst>
                <a:gd name="T0" fmla="*/ 4 w 59"/>
                <a:gd name="T1" fmla="*/ 224 h 224"/>
                <a:gd name="T2" fmla="*/ 6 w 59"/>
                <a:gd name="T3" fmla="*/ 166 h 224"/>
                <a:gd name="T4" fmla="*/ 6 w 59"/>
                <a:gd name="T5" fmla="*/ 79 h 224"/>
                <a:gd name="T6" fmla="*/ 0 w 59"/>
                <a:gd name="T7" fmla="*/ 0 h 224"/>
                <a:gd name="T8" fmla="*/ 55 w 59"/>
                <a:gd name="T9" fmla="*/ 0 h 224"/>
                <a:gd name="T10" fmla="*/ 53 w 59"/>
                <a:gd name="T11" fmla="*/ 64 h 224"/>
                <a:gd name="T12" fmla="*/ 53 w 59"/>
                <a:gd name="T13" fmla="*/ 145 h 224"/>
                <a:gd name="T14" fmla="*/ 59 w 59"/>
                <a:gd name="T15" fmla="*/ 224 h 224"/>
                <a:gd name="T16" fmla="*/ 4 w 59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4">
                  <a:moveTo>
                    <a:pt x="4" y="224"/>
                  </a:moveTo>
                  <a:cubicBezTo>
                    <a:pt x="5" y="205"/>
                    <a:pt x="6" y="191"/>
                    <a:pt x="6" y="166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47"/>
                    <a:pt x="4" y="24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6"/>
                    <a:pt x="53" y="39"/>
                    <a:pt x="53" y="64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68"/>
                    <a:pt x="57" y="202"/>
                    <a:pt x="59" y="224"/>
                  </a:cubicBezTo>
                  <a:lnTo>
                    <a:pt x="4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7"/>
            <p:cNvSpPr>
              <a:spLocks noEditPoints="1"/>
            </p:cNvSpPr>
            <p:nvPr/>
          </p:nvSpPr>
          <p:spPr bwMode="black">
            <a:xfrm>
              <a:off x="474663" y="3076575"/>
              <a:ext cx="539750" cy="741363"/>
            </a:xfrm>
            <a:custGeom>
              <a:avLst/>
              <a:gdLst>
                <a:gd name="T0" fmla="*/ 3 w 172"/>
                <a:gd name="T1" fmla="*/ 236 h 236"/>
                <a:gd name="T2" fmla="*/ 9 w 172"/>
                <a:gd name="T3" fmla="*/ 154 h 236"/>
                <a:gd name="T4" fmla="*/ 9 w 172"/>
                <a:gd name="T5" fmla="*/ 88 h 236"/>
                <a:gd name="T6" fmla="*/ 0 w 172"/>
                <a:gd name="T7" fmla="*/ 7 h 236"/>
                <a:gd name="T8" fmla="*/ 40 w 172"/>
                <a:gd name="T9" fmla="*/ 4 h 236"/>
                <a:gd name="T10" fmla="*/ 45 w 172"/>
                <a:gd name="T11" fmla="*/ 27 h 236"/>
                <a:gd name="T12" fmla="*/ 98 w 172"/>
                <a:gd name="T13" fmla="*/ 0 h 236"/>
                <a:gd name="T14" fmla="*/ 172 w 172"/>
                <a:gd name="T15" fmla="*/ 88 h 236"/>
                <a:gd name="T16" fmla="*/ 100 w 172"/>
                <a:gd name="T17" fmla="*/ 170 h 236"/>
                <a:gd name="T18" fmla="*/ 52 w 172"/>
                <a:gd name="T19" fmla="*/ 154 h 236"/>
                <a:gd name="T20" fmla="*/ 52 w 172"/>
                <a:gd name="T21" fmla="*/ 173 h 236"/>
                <a:gd name="T22" fmla="*/ 55 w 172"/>
                <a:gd name="T23" fmla="*/ 233 h 236"/>
                <a:gd name="T24" fmla="*/ 3 w 172"/>
                <a:gd name="T25" fmla="*/ 236 h 236"/>
                <a:gd name="T26" fmla="*/ 90 w 172"/>
                <a:gd name="T27" fmla="*/ 135 h 236"/>
                <a:gd name="T28" fmla="*/ 130 w 172"/>
                <a:gd name="T29" fmla="*/ 88 h 236"/>
                <a:gd name="T30" fmla="*/ 88 w 172"/>
                <a:gd name="T31" fmla="*/ 35 h 236"/>
                <a:gd name="T32" fmla="*/ 49 w 172"/>
                <a:gd name="T33" fmla="*/ 88 h 236"/>
                <a:gd name="T34" fmla="*/ 90 w 172"/>
                <a:gd name="T35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236">
                  <a:moveTo>
                    <a:pt x="3" y="236"/>
                  </a:moveTo>
                  <a:cubicBezTo>
                    <a:pt x="5" y="221"/>
                    <a:pt x="9" y="178"/>
                    <a:pt x="9" y="15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0"/>
                    <a:pt x="5" y="35"/>
                    <a:pt x="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11"/>
                    <a:pt x="43" y="18"/>
                    <a:pt x="45" y="27"/>
                  </a:cubicBezTo>
                  <a:cubicBezTo>
                    <a:pt x="55" y="15"/>
                    <a:pt x="68" y="0"/>
                    <a:pt x="98" y="0"/>
                  </a:cubicBezTo>
                  <a:cubicBezTo>
                    <a:pt x="142" y="0"/>
                    <a:pt x="172" y="37"/>
                    <a:pt x="172" y="88"/>
                  </a:cubicBezTo>
                  <a:cubicBezTo>
                    <a:pt x="172" y="135"/>
                    <a:pt x="143" y="170"/>
                    <a:pt x="100" y="170"/>
                  </a:cubicBezTo>
                  <a:cubicBezTo>
                    <a:pt x="75" y="170"/>
                    <a:pt x="63" y="161"/>
                    <a:pt x="52" y="154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2" y="182"/>
                    <a:pt x="52" y="209"/>
                    <a:pt x="55" y="233"/>
                  </a:cubicBezTo>
                  <a:lnTo>
                    <a:pt x="3" y="236"/>
                  </a:lnTo>
                  <a:close/>
                  <a:moveTo>
                    <a:pt x="90" y="135"/>
                  </a:moveTo>
                  <a:cubicBezTo>
                    <a:pt x="117" y="135"/>
                    <a:pt x="130" y="117"/>
                    <a:pt x="130" y="88"/>
                  </a:cubicBezTo>
                  <a:cubicBezTo>
                    <a:pt x="130" y="57"/>
                    <a:pt x="113" y="35"/>
                    <a:pt x="88" y="35"/>
                  </a:cubicBezTo>
                  <a:cubicBezTo>
                    <a:pt x="61" y="35"/>
                    <a:pt x="49" y="56"/>
                    <a:pt x="49" y="88"/>
                  </a:cubicBezTo>
                  <a:cubicBezTo>
                    <a:pt x="49" y="119"/>
                    <a:pt x="64" y="135"/>
                    <a:pt x="90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black">
            <a:xfrm>
              <a:off x="1081088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3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9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3" y="133"/>
                    <a:pt x="73" y="123"/>
                  </a:cubicBezTo>
                  <a:cubicBezTo>
                    <a:pt x="73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9"/>
            <p:cNvSpPr>
              <a:spLocks noEditPoints="1"/>
            </p:cNvSpPr>
            <p:nvPr/>
          </p:nvSpPr>
          <p:spPr bwMode="black">
            <a:xfrm>
              <a:off x="1492251" y="3076575"/>
              <a:ext cx="523875" cy="534988"/>
            </a:xfrm>
            <a:custGeom>
              <a:avLst/>
              <a:gdLst>
                <a:gd name="T0" fmla="*/ 0 w 167"/>
                <a:gd name="T1" fmla="*/ 84 h 170"/>
                <a:gd name="T2" fmla="*/ 84 w 167"/>
                <a:gd name="T3" fmla="*/ 0 h 170"/>
                <a:gd name="T4" fmla="*/ 167 w 167"/>
                <a:gd name="T5" fmla="*/ 84 h 170"/>
                <a:gd name="T6" fmla="*/ 84 w 167"/>
                <a:gd name="T7" fmla="*/ 170 h 170"/>
                <a:gd name="T8" fmla="*/ 0 w 167"/>
                <a:gd name="T9" fmla="*/ 84 h 170"/>
                <a:gd name="T10" fmla="*/ 84 w 167"/>
                <a:gd name="T11" fmla="*/ 135 h 170"/>
                <a:gd name="T12" fmla="*/ 124 w 167"/>
                <a:gd name="T13" fmla="*/ 84 h 170"/>
                <a:gd name="T14" fmla="*/ 84 w 167"/>
                <a:gd name="T15" fmla="*/ 35 h 170"/>
                <a:gd name="T16" fmla="*/ 42 w 167"/>
                <a:gd name="T17" fmla="*/ 84 h 170"/>
                <a:gd name="T18" fmla="*/ 84 w 167"/>
                <a:gd name="T1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70">
                  <a:moveTo>
                    <a:pt x="0" y="84"/>
                  </a:moveTo>
                  <a:cubicBezTo>
                    <a:pt x="0" y="33"/>
                    <a:pt x="34" y="0"/>
                    <a:pt x="84" y="0"/>
                  </a:cubicBezTo>
                  <a:cubicBezTo>
                    <a:pt x="133" y="0"/>
                    <a:pt x="167" y="34"/>
                    <a:pt x="167" y="84"/>
                  </a:cubicBezTo>
                  <a:cubicBezTo>
                    <a:pt x="167" y="131"/>
                    <a:pt x="134" y="170"/>
                    <a:pt x="84" y="170"/>
                  </a:cubicBezTo>
                  <a:cubicBezTo>
                    <a:pt x="34" y="170"/>
                    <a:pt x="0" y="134"/>
                    <a:pt x="0" y="84"/>
                  </a:cubicBezTo>
                  <a:close/>
                  <a:moveTo>
                    <a:pt x="84" y="135"/>
                  </a:moveTo>
                  <a:cubicBezTo>
                    <a:pt x="111" y="135"/>
                    <a:pt x="124" y="113"/>
                    <a:pt x="124" y="84"/>
                  </a:cubicBezTo>
                  <a:cubicBezTo>
                    <a:pt x="124" y="53"/>
                    <a:pt x="111" y="35"/>
                    <a:pt x="84" y="35"/>
                  </a:cubicBezTo>
                  <a:cubicBezTo>
                    <a:pt x="56" y="35"/>
                    <a:pt x="42" y="54"/>
                    <a:pt x="42" y="84"/>
                  </a:cubicBezTo>
                  <a:cubicBezTo>
                    <a:pt x="42" y="114"/>
                    <a:pt x="57" y="135"/>
                    <a:pt x="84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black">
            <a:xfrm>
              <a:off x="2082801" y="3076575"/>
              <a:ext cx="363538" cy="534988"/>
            </a:xfrm>
            <a:custGeom>
              <a:avLst/>
              <a:gdLst>
                <a:gd name="T0" fmla="*/ 99 w 116"/>
                <a:gd name="T1" fmla="*/ 35 h 170"/>
                <a:gd name="T2" fmla="*/ 71 w 116"/>
                <a:gd name="T3" fmla="*/ 31 h 170"/>
                <a:gd name="T4" fmla="*/ 43 w 116"/>
                <a:gd name="T5" fmla="*/ 44 h 170"/>
                <a:gd name="T6" fmla="*/ 76 w 116"/>
                <a:gd name="T7" fmla="*/ 71 h 170"/>
                <a:gd name="T8" fmla="*/ 116 w 116"/>
                <a:gd name="T9" fmla="*/ 121 h 170"/>
                <a:gd name="T10" fmla="*/ 49 w 116"/>
                <a:gd name="T11" fmla="*/ 170 h 170"/>
                <a:gd name="T12" fmla="*/ 3 w 116"/>
                <a:gd name="T13" fmla="*/ 163 h 170"/>
                <a:gd name="T14" fmla="*/ 3 w 116"/>
                <a:gd name="T15" fmla="*/ 128 h 170"/>
                <a:gd name="T16" fmla="*/ 51 w 116"/>
                <a:gd name="T17" fmla="*/ 139 h 170"/>
                <a:gd name="T18" fmla="*/ 73 w 116"/>
                <a:gd name="T19" fmla="*/ 123 h 170"/>
                <a:gd name="T20" fmla="*/ 40 w 116"/>
                <a:gd name="T21" fmla="*/ 96 h 170"/>
                <a:gd name="T22" fmla="*/ 0 w 116"/>
                <a:gd name="T23" fmla="*/ 44 h 170"/>
                <a:gd name="T24" fmla="*/ 64 w 116"/>
                <a:gd name="T25" fmla="*/ 0 h 170"/>
                <a:gd name="T26" fmla="*/ 99 w 116"/>
                <a:gd name="T27" fmla="*/ 3 h 170"/>
                <a:gd name="T28" fmla="*/ 99 w 116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70">
                  <a:moveTo>
                    <a:pt x="99" y="35"/>
                  </a:moveTo>
                  <a:cubicBezTo>
                    <a:pt x="89" y="34"/>
                    <a:pt x="80" y="31"/>
                    <a:pt x="71" y="31"/>
                  </a:cubicBezTo>
                  <a:cubicBezTo>
                    <a:pt x="54" y="31"/>
                    <a:pt x="43" y="35"/>
                    <a:pt x="43" y="44"/>
                  </a:cubicBezTo>
                  <a:cubicBezTo>
                    <a:pt x="43" y="54"/>
                    <a:pt x="58" y="61"/>
                    <a:pt x="76" y="71"/>
                  </a:cubicBezTo>
                  <a:cubicBezTo>
                    <a:pt x="93" y="81"/>
                    <a:pt x="116" y="93"/>
                    <a:pt x="116" y="121"/>
                  </a:cubicBezTo>
                  <a:cubicBezTo>
                    <a:pt x="116" y="152"/>
                    <a:pt x="89" y="170"/>
                    <a:pt x="49" y="170"/>
                  </a:cubicBezTo>
                  <a:cubicBezTo>
                    <a:pt x="31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5" y="132"/>
                    <a:pt x="34" y="139"/>
                    <a:pt x="51" y="139"/>
                  </a:cubicBezTo>
                  <a:cubicBezTo>
                    <a:pt x="62" y="139"/>
                    <a:pt x="73" y="133"/>
                    <a:pt x="73" y="123"/>
                  </a:cubicBezTo>
                  <a:cubicBezTo>
                    <a:pt x="73" y="113"/>
                    <a:pt x="60" y="107"/>
                    <a:pt x="40" y="96"/>
                  </a:cubicBezTo>
                  <a:cubicBezTo>
                    <a:pt x="23" y="87"/>
                    <a:pt x="0" y="68"/>
                    <a:pt x="0" y="44"/>
                  </a:cubicBezTo>
                  <a:cubicBezTo>
                    <a:pt x="0" y="16"/>
                    <a:pt x="27" y="0"/>
                    <a:pt x="64" y="0"/>
                  </a:cubicBezTo>
                  <a:cubicBezTo>
                    <a:pt x="76" y="0"/>
                    <a:pt x="87" y="1"/>
                    <a:pt x="99" y="3"/>
                  </a:cubicBezTo>
                  <a:lnTo>
                    <a:pt x="9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11"/>
            <p:cNvSpPr>
              <a:spLocks noEditPoints="1"/>
            </p:cNvSpPr>
            <p:nvPr/>
          </p:nvSpPr>
          <p:spPr bwMode="black">
            <a:xfrm>
              <a:off x="2889251" y="2882900"/>
              <a:ext cx="493713" cy="712788"/>
            </a:xfrm>
            <a:custGeom>
              <a:avLst/>
              <a:gdLst>
                <a:gd name="T0" fmla="*/ 4 w 157"/>
                <a:gd name="T1" fmla="*/ 227 h 227"/>
                <a:gd name="T2" fmla="*/ 6 w 157"/>
                <a:gd name="T3" fmla="*/ 169 h 227"/>
                <a:gd name="T4" fmla="*/ 6 w 157"/>
                <a:gd name="T5" fmla="*/ 67 h 227"/>
                <a:gd name="T6" fmla="*/ 0 w 157"/>
                <a:gd name="T7" fmla="*/ 3 h 227"/>
                <a:gd name="T8" fmla="*/ 25 w 157"/>
                <a:gd name="T9" fmla="*/ 3 h 227"/>
                <a:gd name="T10" fmla="*/ 57 w 157"/>
                <a:gd name="T11" fmla="*/ 2 h 227"/>
                <a:gd name="T12" fmla="*/ 79 w 157"/>
                <a:gd name="T13" fmla="*/ 0 h 227"/>
                <a:gd name="T14" fmla="*/ 157 w 157"/>
                <a:gd name="T15" fmla="*/ 67 h 227"/>
                <a:gd name="T16" fmla="*/ 53 w 157"/>
                <a:gd name="T17" fmla="*/ 146 h 227"/>
                <a:gd name="T18" fmla="*/ 53 w 157"/>
                <a:gd name="T19" fmla="*/ 169 h 227"/>
                <a:gd name="T20" fmla="*/ 55 w 157"/>
                <a:gd name="T21" fmla="*/ 227 h 227"/>
                <a:gd name="T22" fmla="*/ 4 w 157"/>
                <a:gd name="T23" fmla="*/ 227 h 227"/>
                <a:gd name="T24" fmla="*/ 53 w 157"/>
                <a:gd name="T25" fmla="*/ 112 h 227"/>
                <a:gd name="T26" fmla="*/ 110 w 157"/>
                <a:gd name="T27" fmla="*/ 69 h 227"/>
                <a:gd name="T28" fmla="*/ 75 w 157"/>
                <a:gd name="T29" fmla="*/ 35 h 227"/>
                <a:gd name="T30" fmla="*/ 53 w 157"/>
                <a:gd name="T31" fmla="*/ 36 h 227"/>
                <a:gd name="T32" fmla="*/ 53 w 157"/>
                <a:gd name="T33" fmla="*/ 1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227">
                  <a:moveTo>
                    <a:pt x="4" y="227"/>
                  </a:moveTo>
                  <a:cubicBezTo>
                    <a:pt x="5" y="208"/>
                    <a:pt x="6" y="194"/>
                    <a:pt x="6" y="16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42"/>
                    <a:pt x="4" y="22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8" y="3"/>
                    <a:pt x="49" y="2"/>
                    <a:pt x="57" y="2"/>
                  </a:cubicBezTo>
                  <a:cubicBezTo>
                    <a:pt x="66" y="1"/>
                    <a:pt x="73" y="0"/>
                    <a:pt x="79" y="0"/>
                  </a:cubicBezTo>
                  <a:cubicBezTo>
                    <a:pt x="129" y="0"/>
                    <a:pt x="157" y="24"/>
                    <a:pt x="157" y="67"/>
                  </a:cubicBezTo>
                  <a:cubicBezTo>
                    <a:pt x="157" y="137"/>
                    <a:pt x="74" y="146"/>
                    <a:pt x="53" y="146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94"/>
                    <a:pt x="54" y="210"/>
                    <a:pt x="55" y="227"/>
                  </a:cubicBezTo>
                  <a:lnTo>
                    <a:pt x="4" y="227"/>
                  </a:lnTo>
                  <a:close/>
                  <a:moveTo>
                    <a:pt x="53" y="112"/>
                  </a:moveTo>
                  <a:cubicBezTo>
                    <a:pt x="65" y="112"/>
                    <a:pt x="110" y="107"/>
                    <a:pt x="110" y="69"/>
                  </a:cubicBezTo>
                  <a:cubicBezTo>
                    <a:pt x="110" y="46"/>
                    <a:pt x="96" y="35"/>
                    <a:pt x="75" y="35"/>
                  </a:cubicBezTo>
                  <a:cubicBezTo>
                    <a:pt x="68" y="35"/>
                    <a:pt x="60" y="35"/>
                    <a:pt x="53" y="36"/>
                  </a:cubicBezTo>
                  <a:lnTo>
                    <a:pt x="53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black">
            <a:xfrm>
              <a:off x="3448051" y="3089275"/>
              <a:ext cx="484188" cy="522288"/>
            </a:xfrm>
            <a:custGeom>
              <a:avLst/>
              <a:gdLst>
                <a:gd name="T0" fmla="*/ 113 w 154"/>
                <a:gd name="T1" fmla="*/ 161 h 166"/>
                <a:gd name="T2" fmla="*/ 111 w 154"/>
                <a:gd name="T3" fmla="*/ 139 h 166"/>
                <a:gd name="T4" fmla="*/ 57 w 154"/>
                <a:gd name="T5" fmla="*/ 166 h 166"/>
                <a:gd name="T6" fmla="*/ 4 w 154"/>
                <a:gd name="T7" fmla="*/ 96 h 166"/>
                <a:gd name="T8" fmla="*/ 4 w 154"/>
                <a:gd name="T9" fmla="*/ 53 h 166"/>
                <a:gd name="T10" fmla="*/ 0 w 154"/>
                <a:gd name="T11" fmla="*/ 3 h 166"/>
                <a:gd name="T12" fmla="*/ 49 w 154"/>
                <a:gd name="T13" fmla="*/ 0 h 166"/>
                <a:gd name="T14" fmla="*/ 46 w 154"/>
                <a:gd name="T15" fmla="*/ 53 h 166"/>
                <a:gd name="T16" fmla="*/ 46 w 154"/>
                <a:gd name="T17" fmla="*/ 76 h 166"/>
                <a:gd name="T18" fmla="*/ 74 w 154"/>
                <a:gd name="T19" fmla="*/ 131 h 166"/>
                <a:gd name="T20" fmla="*/ 108 w 154"/>
                <a:gd name="T21" fmla="*/ 76 h 166"/>
                <a:gd name="T22" fmla="*/ 108 w 154"/>
                <a:gd name="T23" fmla="*/ 53 h 166"/>
                <a:gd name="T24" fmla="*/ 105 w 154"/>
                <a:gd name="T25" fmla="*/ 3 h 166"/>
                <a:gd name="T26" fmla="*/ 154 w 154"/>
                <a:gd name="T27" fmla="*/ 0 h 166"/>
                <a:gd name="T28" fmla="*/ 151 w 154"/>
                <a:gd name="T29" fmla="*/ 53 h 166"/>
                <a:gd name="T30" fmla="*/ 151 w 154"/>
                <a:gd name="T31" fmla="*/ 96 h 166"/>
                <a:gd name="T32" fmla="*/ 154 w 154"/>
                <a:gd name="T33" fmla="*/ 161 h 166"/>
                <a:gd name="T34" fmla="*/ 113 w 154"/>
                <a:gd name="T35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66">
                  <a:moveTo>
                    <a:pt x="113" y="161"/>
                  </a:moveTo>
                  <a:cubicBezTo>
                    <a:pt x="112" y="154"/>
                    <a:pt x="112" y="146"/>
                    <a:pt x="111" y="139"/>
                  </a:cubicBezTo>
                  <a:cubicBezTo>
                    <a:pt x="100" y="150"/>
                    <a:pt x="87" y="166"/>
                    <a:pt x="57" y="166"/>
                  </a:cubicBezTo>
                  <a:cubicBezTo>
                    <a:pt x="21" y="166"/>
                    <a:pt x="4" y="140"/>
                    <a:pt x="4" y="9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31"/>
                    <a:pt x="1" y="13"/>
                    <a:pt x="0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8"/>
                    <a:pt x="46" y="33"/>
                    <a:pt x="46" y="53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108"/>
                    <a:pt x="49" y="131"/>
                    <a:pt x="74" y="131"/>
                  </a:cubicBezTo>
                  <a:cubicBezTo>
                    <a:pt x="104" y="131"/>
                    <a:pt x="108" y="108"/>
                    <a:pt x="108" y="76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31"/>
                    <a:pt x="106" y="13"/>
                    <a:pt x="105" y="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8"/>
                    <a:pt x="151" y="33"/>
                    <a:pt x="151" y="53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124"/>
                    <a:pt x="152" y="137"/>
                    <a:pt x="154" y="161"/>
                  </a:cubicBezTo>
                  <a:lnTo>
                    <a:pt x="113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13"/>
            <p:cNvSpPr>
              <a:spLocks noEditPoints="1"/>
            </p:cNvSpPr>
            <p:nvPr/>
          </p:nvSpPr>
          <p:spPr bwMode="black">
            <a:xfrm>
              <a:off x="4022726" y="2832100"/>
              <a:ext cx="531813" cy="779463"/>
            </a:xfrm>
            <a:custGeom>
              <a:avLst/>
              <a:gdLst>
                <a:gd name="T0" fmla="*/ 0 w 169"/>
                <a:gd name="T1" fmla="*/ 243 h 248"/>
                <a:gd name="T2" fmla="*/ 6 w 169"/>
                <a:gd name="T3" fmla="*/ 166 h 248"/>
                <a:gd name="T4" fmla="*/ 6 w 169"/>
                <a:gd name="T5" fmla="*/ 90 h 248"/>
                <a:gd name="T6" fmla="*/ 0 w 169"/>
                <a:gd name="T7" fmla="*/ 3 h 248"/>
                <a:gd name="T8" fmla="*/ 50 w 169"/>
                <a:gd name="T9" fmla="*/ 0 h 248"/>
                <a:gd name="T10" fmla="*/ 49 w 169"/>
                <a:gd name="T11" fmla="*/ 60 h 248"/>
                <a:gd name="T12" fmla="*/ 49 w 169"/>
                <a:gd name="T13" fmla="*/ 97 h 248"/>
                <a:gd name="T14" fmla="*/ 97 w 169"/>
                <a:gd name="T15" fmla="*/ 78 h 248"/>
                <a:gd name="T16" fmla="*/ 169 w 169"/>
                <a:gd name="T17" fmla="*/ 166 h 248"/>
                <a:gd name="T18" fmla="*/ 99 w 169"/>
                <a:gd name="T19" fmla="*/ 248 h 248"/>
                <a:gd name="T20" fmla="*/ 43 w 169"/>
                <a:gd name="T21" fmla="*/ 221 h 248"/>
                <a:gd name="T22" fmla="*/ 41 w 169"/>
                <a:gd name="T23" fmla="*/ 243 h 248"/>
                <a:gd name="T24" fmla="*/ 0 w 169"/>
                <a:gd name="T25" fmla="*/ 243 h 248"/>
                <a:gd name="T26" fmla="*/ 87 w 169"/>
                <a:gd name="T27" fmla="*/ 213 h 248"/>
                <a:gd name="T28" fmla="*/ 127 w 169"/>
                <a:gd name="T29" fmla="*/ 166 h 248"/>
                <a:gd name="T30" fmla="*/ 85 w 169"/>
                <a:gd name="T31" fmla="*/ 113 h 248"/>
                <a:gd name="T32" fmla="*/ 46 w 169"/>
                <a:gd name="T33" fmla="*/ 166 h 248"/>
                <a:gd name="T34" fmla="*/ 87 w 169"/>
                <a:gd name="T35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248">
                  <a:moveTo>
                    <a:pt x="0" y="243"/>
                  </a:moveTo>
                  <a:cubicBezTo>
                    <a:pt x="4" y="215"/>
                    <a:pt x="6" y="199"/>
                    <a:pt x="6" y="16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1"/>
                    <a:pt x="49" y="43"/>
                    <a:pt x="49" y="6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7" y="90"/>
                    <a:pt x="69" y="78"/>
                    <a:pt x="97" y="78"/>
                  </a:cubicBezTo>
                  <a:cubicBezTo>
                    <a:pt x="140" y="78"/>
                    <a:pt x="169" y="115"/>
                    <a:pt x="169" y="166"/>
                  </a:cubicBezTo>
                  <a:cubicBezTo>
                    <a:pt x="169" y="215"/>
                    <a:pt x="142" y="248"/>
                    <a:pt x="99" y="248"/>
                  </a:cubicBezTo>
                  <a:cubicBezTo>
                    <a:pt x="66" y="248"/>
                    <a:pt x="54" y="234"/>
                    <a:pt x="43" y="221"/>
                  </a:cubicBezTo>
                  <a:cubicBezTo>
                    <a:pt x="43" y="228"/>
                    <a:pt x="42" y="236"/>
                    <a:pt x="41" y="243"/>
                  </a:cubicBezTo>
                  <a:lnTo>
                    <a:pt x="0" y="243"/>
                  </a:lnTo>
                  <a:close/>
                  <a:moveTo>
                    <a:pt x="87" y="213"/>
                  </a:moveTo>
                  <a:cubicBezTo>
                    <a:pt x="111" y="213"/>
                    <a:pt x="127" y="197"/>
                    <a:pt x="127" y="166"/>
                  </a:cubicBezTo>
                  <a:cubicBezTo>
                    <a:pt x="127" y="139"/>
                    <a:pt x="113" y="113"/>
                    <a:pt x="85" y="113"/>
                  </a:cubicBezTo>
                  <a:cubicBezTo>
                    <a:pt x="57" y="113"/>
                    <a:pt x="46" y="135"/>
                    <a:pt x="46" y="166"/>
                  </a:cubicBezTo>
                  <a:cubicBezTo>
                    <a:pt x="46" y="193"/>
                    <a:pt x="60" y="213"/>
                    <a:pt x="87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black">
            <a:xfrm>
              <a:off x="4625976" y="2832100"/>
              <a:ext cx="157163" cy="763588"/>
            </a:xfrm>
            <a:custGeom>
              <a:avLst/>
              <a:gdLst>
                <a:gd name="T0" fmla="*/ 5 w 50"/>
                <a:gd name="T1" fmla="*/ 243 h 243"/>
                <a:gd name="T2" fmla="*/ 6 w 50"/>
                <a:gd name="T3" fmla="*/ 177 h 243"/>
                <a:gd name="T4" fmla="*/ 6 w 50"/>
                <a:gd name="T5" fmla="*/ 90 h 243"/>
                <a:gd name="T6" fmla="*/ 0 w 50"/>
                <a:gd name="T7" fmla="*/ 3 h 243"/>
                <a:gd name="T8" fmla="*/ 50 w 50"/>
                <a:gd name="T9" fmla="*/ 0 h 243"/>
                <a:gd name="T10" fmla="*/ 48 w 50"/>
                <a:gd name="T11" fmla="*/ 60 h 243"/>
                <a:gd name="T12" fmla="*/ 48 w 50"/>
                <a:gd name="T13" fmla="*/ 177 h 243"/>
                <a:gd name="T14" fmla="*/ 50 w 50"/>
                <a:gd name="T15" fmla="*/ 243 h 243"/>
                <a:gd name="T16" fmla="*/ 5 w 50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3">
                  <a:moveTo>
                    <a:pt x="5" y="243"/>
                  </a:moveTo>
                  <a:cubicBezTo>
                    <a:pt x="5" y="225"/>
                    <a:pt x="6" y="202"/>
                    <a:pt x="6" y="177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76"/>
                    <a:pt x="6" y="38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11"/>
                    <a:pt x="48" y="43"/>
                    <a:pt x="48" y="60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8" y="199"/>
                    <a:pt x="48" y="220"/>
                    <a:pt x="50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15"/>
            <p:cNvSpPr>
              <a:spLocks noEditPoints="1"/>
            </p:cNvSpPr>
            <p:nvPr/>
          </p:nvSpPr>
          <p:spPr bwMode="black">
            <a:xfrm>
              <a:off x="4879976" y="2832100"/>
              <a:ext cx="160338" cy="763588"/>
            </a:xfrm>
            <a:custGeom>
              <a:avLst/>
              <a:gdLst>
                <a:gd name="T0" fmla="*/ 2 w 51"/>
                <a:gd name="T1" fmla="*/ 29 h 243"/>
                <a:gd name="T2" fmla="*/ 0 w 51"/>
                <a:gd name="T3" fmla="*/ 4 h 243"/>
                <a:gd name="T4" fmla="*/ 49 w 51"/>
                <a:gd name="T5" fmla="*/ 0 h 243"/>
                <a:gd name="T6" fmla="*/ 47 w 51"/>
                <a:gd name="T7" fmla="*/ 29 h 243"/>
                <a:gd name="T8" fmla="*/ 47 w 51"/>
                <a:gd name="T9" fmla="*/ 48 h 243"/>
                <a:gd name="T10" fmla="*/ 2 w 51"/>
                <a:gd name="T11" fmla="*/ 50 h 243"/>
                <a:gd name="T12" fmla="*/ 2 w 51"/>
                <a:gd name="T13" fmla="*/ 29 h 243"/>
                <a:gd name="T14" fmla="*/ 5 w 51"/>
                <a:gd name="T15" fmla="*/ 243 h 243"/>
                <a:gd name="T16" fmla="*/ 7 w 51"/>
                <a:gd name="T17" fmla="*/ 189 h 243"/>
                <a:gd name="T18" fmla="*/ 7 w 51"/>
                <a:gd name="T19" fmla="*/ 151 h 243"/>
                <a:gd name="T20" fmla="*/ 2 w 51"/>
                <a:gd name="T21" fmla="*/ 85 h 243"/>
                <a:gd name="T22" fmla="*/ 51 w 51"/>
                <a:gd name="T23" fmla="*/ 82 h 243"/>
                <a:gd name="T24" fmla="*/ 49 w 51"/>
                <a:gd name="T25" fmla="*/ 132 h 243"/>
                <a:gd name="T26" fmla="*/ 49 w 51"/>
                <a:gd name="T27" fmla="*/ 189 h 243"/>
                <a:gd name="T28" fmla="*/ 51 w 51"/>
                <a:gd name="T29" fmla="*/ 243 h 243"/>
                <a:gd name="T30" fmla="*/ 5 w 51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43">
                  <a:moveTo>
                    <a:pt x="2" y="29"/>
                  </a:moveTo>
                  <a:cubicBezTo>
                    <a:pt x="2" y="21"/>
                    <a:pt x="1" y="13"/>
                    <a:pt x="0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2" y="29"/>
                  </a:lnTo>
                  <a:close/>
                  <a:moveTo>
                    <a:pt x="5" y="243"/>
                  </a:moveTo>
                  <a:cubicBezTo>
                    <a:pt x="6" y="225"/>
                    <a:pt x="7" y="207"/>
                    <a:pt x="7" y="189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28"/>
                    <a:pt x="5" y="107"/>
                    <a:pt x="2" y="85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106"/>
                    <a:pt x="49" y="115"/>
                    <a:pt x="49" y="132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207"/>
                    <a:pt x="50" y="225"/>
                    <a:pt x="51" y="243"/>
                  </a:cubicBezTo>
                  <a:lnTo>
                    <a:pt x="5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16"/>
            <p:cNvSpPr>
              <a:spLocks/>
            </p:cNvSpPr>
            <p:nvPr/>
          </p:nvSpPr>
          <p:spPr bwMode="black">
            <a:xfrm>
              <a:off x="5126038" y="3076575"/>
              <a:ext cx="379413" cy="534988"/>
            </a:xfrm>
            <a:custGeom>
              <a:avLst/>
              <a:gdLst>
                <a:gd name="T0" fmla="*/ 121 w 121"/>
                <a:gd name="T1" fmla="*/ 167 h 170"/>
                <a:gd name="T2" fmla="*/ 93 w 121"/>
                <a:gd name="T3" fmla="*/ 170 h 170"/>
                <a:gd name="T4" fmla="*/ 0 w 121"/>
                <a:gd name="T5" fmla="*/ 78 h 170"/>
                <a:gd name="T6" fmla="*/ 89 w 121"/>
                <a:gd name="T7" fmla="*/ 0 h 170"/>
                <a:gd name="T8" fmla="*/ 121 w 121"/>
                <a:gd name="T9" fmla="*/ 3 h 170"/>
                <a:gd name="T10" fmla="*/ 121 w 121"/>
                <a:gd name="T11" fmla="*/ 37 h 170"/>
                <a:gd name="T12" fmla="*/ 91 w 121"/>
                <a:gd name="T13" fmla="*/ 35 h 170"/>
                <a:gd name="T14" fmla="*/ 42 w 121"/>
                <a:gd name="T15" fmla="*/ 78 h 170"/>
                <a:gd name="T16" fmla="*/ 101 w 121"/>
                <a:gd name="T17" fmla="*/ 135 h 170"/>
                <a:gd name="T18" fmla="*/ 121 w 121"/>
                <a:gd name="T19" fmla="*/ 134 h 170"/>
                <a:gd name="T20" fmla="*/ 121 w 121"/>
                <a:gd name="T21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70">
                  <a:moveTo>
                    <a:pt x="121" y="167"/>
                  </a:moveTo>
                  <a:cubicBezTo>
                    <a:pt x="111" y="169"/>
                    <a:pt x="102" y="170"/>
                    <a:pt x="93" y="170"/>
                  </a:cubicBezTo>
                  <a:cubicBezTo>
                    <a:pt x="46" y="170"/>
                    <a:pt x="0" y="142"/>
                    <a:pt x="0" y="78"/>
                  </a:cubicBezTo>
                  <a:cubicBezTo>
                    <a:pt x="0" y="16"/>
                    <a:pt x="49" y="0"/>
                    <a:pt x="89" y="0"/>
                  </a:cubicBezTo>
                  <a:cubicBezTo>
                    <a:pt x="103" y="0"/>
                    <a:pt x="112" y="1"/>
                    <a:pt x="121" y="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1" y="36"/>
                    <a:pt x="101" y="35"/>
                    <a:pt x="91" y="35"/>
                  </a:cubicBezTo>
                  <a:cubicBezTo>
                    <a:pt x="61" y="35"/>
                    <a:pt x="42" y="49"/>
                    <a:pt x="42" y="78"/>
                  </a:cubicBezTo>
                  <a:cubicBezTo>
                    <a:pt x="42" y="111"/>
                    <a:pt x="62" y="135"/>
                    <a:pt x="101" y="135"/>
                  </a:cubicBezTo>
                  <a:cubicBezTo>
                    <a:pt x="107" y="135"/>
                    <a:pt x="114" y="135"/>
                    <a:pt x="121" y="134"/>
                  </a:cubicBezTo>
                  <a:lnTo>
                    <a:pt x="121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17"/>
            <p:cNvSpPr>
              <a:spLocks noEditPoints="1"/>
            </p:cNvSpPr>
            <p:nvPr/>
          </p:nvSpPr>
          <p:spPr bwMode="black">
            <a:xfrm>
              <a:off x="5903913" y="2876550"/>
              <a:ext cx="666750" cy="719138"/>
            </a:xfrm>
            <a:custGeom>
              <a:avLst/>
              <a:gdLst>
                <a:gd name="T0" fmla="*/ 0 w 212"/>
                <a:gd name="T1" fmla="*/ 229 h 229"/>
                <a:gd name="T2" fmla="*/ 29 w 212"/>
                <a:gd name="T3" fmla="*/ 153 h 229"/>
                <a:gd name="T4" fmla="*/ 44 w 212"/>
                <a:gd name="T5" fmla="*/ 111 h 229"/>
                <a:gd name="T6" fmla="*/ 71 w 212"/>
                <a:gd name="T7" fmla="*/ 11 h 229"/>
                <a:gd name="T8" fmla="*/ 132 w 212"/>
                <a:gd name="T9" fmla="*/ 0 h 229"/>
                <a:gd name="T10" fmla="*/ 162 w 212"/>
                <a:gd name="T11" fmla="*/ 103 h 229"/>
                <a:gd name="T12" fmla="*/ 177 w 212"/>
                <a:gd name="T13" fmla="*/ 145 h 229"/>
                <a:gd name="T14" fmla="*/ 212 w 212"/>
                <a:gd name="T15" fmla="*/ 229 h 229"/>
                <a:gd name="T16" fmla="*/ 157 w 212"/>
                <a:gd name="T17" fmla="*/ 229 h 229"/>
                <a:gd name="T18" fmla="*/ 136 w 212"/>
                <a:gd name="T19" fmla="*/ 166 h 229"/>
                <a:gd name="T20" fmla="*/ 68 w 212"/>
                <a:gd name="T21" fmla="*/ 166 h 229"/>
                <a:gd name="T22" fmla="*/ 51 w 212"/>
                <a:gd name="T23" fmla="*/ 229 h 229"/>
                <a:gd name="T24" fmla="*/ 0 w 212"/>
                <a:gd name="T25" fmla="*/ 229 h 229"/>
                <a:gd name="T26" fmla="*/ 128 w 212"/>
                <a:gd name="T27" fmla="*/ 136 h 229"/>
                <a:gd name="T28" fmla="*/ 104 w 212"/>
                <a:gd name="T29" fmla="*/ 42 h 229"/>
                <a:gd name="T30" fmla="*/ 103 w 212"/>
                <a:gd name="T31" fmla="*/ 42 h 229"/>
                <a:gd name="T32" fmla="*/ 76 w 212"/>
                <a:gd name="T33" fmla="*/ 136 h 229"/>
                <a:gd name="T34" fmla="*/ 128 w 212"/>
                <a:gd name="T35" fmla="*/ 1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29">
                  <a:moveTo>
                    <a:pt x="0" y="229"/>
                  </a:moveTo>
                  <a:cubicBezTo>
                    <a:pt x="9" y="204"/>
                    <a:pt x="19" y="181"/>
                    <a:pt x="29" y="15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54" y="82"/>
                    <a:pt x="68" y="46"/>
                    <a:pt x="71" y="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23"/>
                    <a:pt x="149" y="66"/>
                    <a:pt x="162" y="103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87" y="176"/>
                    <a:pt x="200" y="205"/>
                    <a:pt x="212" y="229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0" y="209"/>
                    <a:pt x="140" y="178"/>
                    <a:pt x="136" y="166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63" y="182"/>
                    <a:pt x="55" y="213"/>
                    <a:pt x="51" y="229"/>
                  </a:cubicBezTo>
                  <a:lnTo>
                    <a:pt x="0" y="229"/>
                  </a:lnTo>
                  <a:close/>
                  <a:moveTo>
                    <a:pt x="128" y="136"/>
                  </a:moveTo>
                  <a:cubicBezTo>
                    <a:pt x="123" y="116"/>
                    <a:pt x="110" y="75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6" y="75"/>
                    <a:pt x="84" y="112"/>
                    <a:pt x="76" y="136"/>
                  </a:cubicBezTo>
                  <a:lnTo>
                    <a:pt x="128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18"/>
            <p:cNvSpPr>
              <a:spLocks/>
            </p:cNvSpPr>
            <p:nvPr/>
          </p:nvSpPr>
          <p:spPr bwMode="black">
            <a:xfrm>
              <a:off x="6564313" y="2832100"/>
              <a:ext cx="350838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19"/>
            <p:cNvSpPr>
              <a:spLocks/>
            </p:cNvSpPr>
            <p:nvPr/>
          </p:nvSpPr>
          <p:spPr bwMode="black">
            <a:xfrm>
              <a:off x="6946901" y="2832100"/>
              <a:ext cx="352425" cy="763588"/>
            </a:xfrm>
            <a:custGeom>
              <a:avLst/>
              <a:gdLst>
                <a:gd name="T0" fmla="*/ 31 w 112"/>
                <a:gd name="T1" fmla="*/ 243 h 243"/>
                <a:gd name="T2" fmla="*/ 32 w 112"/>
                <a:gd name="T3" fmla="*/ 180 h 243"/>
                <a:gd name="T4" fmla="*/ 32 w 112"/>
                <a:gd name="T5" fmla="*/ 113 h 243"/>
                <a:gd name="T6" fmla="*/ 23 w 112"/>
                <a:gd name="T7" fmla="*/ 113 h 243"/>
                <a:gd name="T8" fmla="*/ 0 w 112"/>
                <a:gd name="T9" fmla="*/ 115 h 243"/>
                <a:gd name="T10" fmla="*/ 2 w 112"/>
                <a:gd name="T11" fmla="*/ 83 h 243"/>
                <a:gd name="T12" fmla="*/ 32 w 112"/>
                <a:gd name="T13" fmla="*/ 83 h 243"/>
                <a:gd name="T14" fmla="*/ 32 w 112"/>
                <a:gd name="T15" fmla="*/ 71 h 243"/>
                <a:gd name="T16" fmla="*/ 93 w 112"/>
                <a:gd name="T17" fmla="*/ 0 h 243"/>
                <a:gd name="T18" fmla="*/ 110 w 112"/>
                <a:gd name="T19" fmla="*/ 2 h 243"/>
                <a:gd name="T20" fmla="*/ 112 w 112"/>
                <a:gd name="T21" fmla="*/ 36 h 243"/>
                <a:gd name="T22" fmla="*/ 101 w 112"/>
                <a:gd name="T23" fmla="*/ 35 h 243"/>
                <a:gd name="T24" fmla="*/ 73 w 112"/>
                <a:gd name="T25" fmla="*/ 72 h 243"/>
                <a:gd name="T26" fmla="*/ 73 w 112"/>
                <a:gd name="T27" fmla="*/ 83 h 243"/>
                <a:gd name="T28" fmla="*/ 88 w 112"/>
                <a:gd name="T29" fmla="*/ 83 h 243"/>
                <a:gd name="T30" fmla="*/ 110 w 112"/>
                <a:gd name="T31" fmla="*/ 82 h 243"/>
                <a:gd name="T32" fmla="*/ 108 w 112"/>
                <a:gd name="T33" fmla="*/ 113 h 243"/>
                <a:gd name="T34" fmla="*/ 75 w 112"/>
                <a:gd name="T35" fmla="*/ 113 h 243"/>
                <a:gd name="T36" fmla="*/ 75 w 112"/>
                <a:gd name="T37" fmla="*/ 180 h 243"/>
                <a:gd name="T38" fmla="*/ 76 w 112"/>
                <a:gd name="T39" fmla="*/ 243 h 243"/>
                <a:gd name="T40" fmla="*/ 31 w 112"/>
                <a:gd name="T4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43">
                  <a:moveTo>
                    <a:pt x="31" y="243"/>
                  </a:moveTo>
                  <a:cubicBezTo>
                    <a:pt x="31" y="226"/>
                    <a:pt x="32" y="204"/>
                    <a:pt x="32" y="180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15" y="113"/>
                    <a:pt x="8" y="114"/>
                    <a:pt x="0" y="115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34"/>
                    <a:pt x="41" y="0"/>
                    <a:pt x="93" y="0"/>
                  </a:cubicBezTo>
                  <a:cubicBezTo>
                    <a:pt x="99" y="0"/>
                    <a:pt x="104" y="1"/>
                    <a:pt x="110" y="2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8" y="35"/>
                    <a:pt x="104" y="35"/>
                    <a:pt x="101" y="35"/>
                  </a:cubicBezTo>
                  <a:cubicBezTo>
                    <a:pt x="78" y="35"/>
                    <a:pt x="73" y="45"/>
                    <a:pt x="73" y="72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5" y="83"/>
                    <a:pt x="103" y="83"/>
                    <a:pt x="110" y="82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203"/>
                    <a:pt x="76" y="227"/>
                    <a:pt x="76" y="243"/>
                  </a:cubicBezTo>
                  <a:lnTo>
                    <a:pt x="3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20"/>
            <p:cNvSpPr>
              <a:spLocks noEditPoints="1"/>
            </p:cNvSpPr>
            <p:nvPr/>
          </p:nvSpPr>
          <p:spPr bwMode="black">
            <a:xfrm>
              <a:off x="7327901" y="3076575"/>
              <a:ext cx="469900" cy="534988"/>
            </a:xfrm>
            <a:custGeom>
              <a:avLst/>
              <a:gdLst>
                <a:gd name="T0" fmla="*/ 111 w 150"/>
                <a:gd name="T1" fmla="*/ 165 h 170"/>
                <a:gd name="T2" fmla="*/ 109 w 150"/>
                <a:gd name="T3" fmla="*/ 138 h 170"/>
                <a:gd name="T4" fmla="*/ 108 w 150"/>
                <a:gd name="T5" fmla="*/ 138 h 170"/>
                <a:gd name="T6" fmla="*/ 52 w 150"/>
                <a:gd name="T7" fmla="*/ 170 h 170"/>
                <a:gd name="T8" fmla="*/ 0 w 150"/>
                <a:gd name="T9" fmla="*/ 120 h 170"/>
                <a:gd name="T10" fmla="*/ 89 w 150"/>
                <a:gd name="T11" fmla="*/ 56 h 170"/>
                <a:gd name="T12" fmla="*/ 106 w 150"/>
                <a:gd name="T13" fmla="*/ 57 h 170"/>
                <a:gd name="T14" fmla="*/ 64 w 150"/>
                <a:gd name="T15" fmla="*/ 30 h 170"/>
                <a:gd name="T16" fmla="*/ 21 w 150"/>
                <a:gd name="T17" fmla="*/ 36 h 170"/>
                <a:gd name="T18" fmla="*/ 21 w 150"/>
                <a:gd name="T19" fmla="*/ 6 h 170"/>
                <a:gd name="T20" fmla="*/ 72 w 150"/>
                <a:gd name="T21" fmla="*/ 0 h 170"/>
                <a:gd name="T22" fmla="*/ 145 w 150"/>
                <a:gd name="T23" fmla="*/ 78 h 170"/>
                <a:gd name="T24" fmla="*/ 145 w 150"/>
                <a:gd name="T25" fmla="*/ 110 h 170"/>
                <a:gd name="T26" fmla="*/ 150 w 150"/>
                <a:gd name="T27" fmla="*/ 165 h 170"/>
                <a:gd name="T28" fmla="*/ 111 w 150"/>
                <a:gd name="T29" fmla="*/ 165 h 170"/>
                <a:gd name="T30" fmla="*/ 106 w 150"/>
                <a:gd name="T31" fmla="*/ 85 h 170"/>
                <a:gd name="T32" fmla="*/ 89 w 150"/>
                <a:gd name="T33" fmla="*/ 83 h 170"/>
                <a:gd name="T34" fmla="*/ 43 w 150"/>
                <a:gd name="T35" fmla="*/ 115 h 170"/>
                <a:gd name="T36" fmla="*/ 67 w 150"/>
                <a:gd name="T37" fmla="*/ 135 h 170"/>
                <a:gd name="T38" fmla="*/ 106 w 150"/>
                <a:gd name="T39" fmla="*/ 90 h 170"/>
                <a:gd name="T40" fmla="*/ 106 w 150"/>
                <a:gd name="T4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0">
                  <a:moveTo>
                    <a:pt x="111" y="165"/>
                  </a:moveTo>
                  <a:cubicBezTo>
                    <a:pt x="110" y="156"/>
                    <a:pt x="109" y="146"/>
                    <a:pt x="109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99" y="151"/>
                    <a:pt x="83" y="170"/>
                    <a:pt x="52" y="170"/>
                  </a:cubicBezTo>
                  <a:cubicBezTo>
                    <a:pt x="23" y="170"/>
                    <a:pt x="0" y="151"/>
                    <a:pt x="0" y="120"/>
                  </a:cubicBezTo>
                  <a:cubicBezTo>
                    <a:pt x="0" y="80"/>
                    <a:pt x="37" y="56"/>
                    <a:pt x="89" y="56"/>
                  </a:cubicBezTo>
                  <a:cubicBezTo>
                    <a:pt x="95" y="56"/>
                    <a:pt x="101" y="56"/>
                    <a:pt x="106" y="57"/>
                  </a:cubicBezTo>
                  <a:cubicBezTo>
                    <a:pt x="105" y="41"/>
                    <a:pt x="96" y="30"/>
                    <a:pt x="64" y="30"/>
                  </a:cubicBezTo>
                  <a:cubicBezTo>
                    <a:pt x="48" y="30"/>
                    <a:pt x="29" y="34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30" y="4"/>
                    <a:pt x="47" y="0"/>
                    <a:pt x="72" y="0"/>
                  </a:cubicBezTo>
                  <a:cubicBezTo>
                    <a:pt x="143" y="0"/>
                    <a:pt x="145" y="39"/>
                    <a:pt x="145" y="78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29"/>
                    <a:pt x="148" y="149"/>
                    <a:pt x="150" y="165"/>
                  </a:cubicBezTo>
                  <a:lnTo>
                    <a:pt x="111" y="165"/>
                  </a:lnTo>
                  <a:close/>
                  <a:moveTo>
                    <a:pt x="106" y="85"/>
                  </a:moveTo>
                  <a:cubicBezTo>
                    <a:pt x="100" y="84"/>
                    <a:pt x="95" y="83"/>
                    <a:pt x="89" y="83"/>
                  </a:cubicBezTo>
                  <a:cubicBezTo>
                    <a:pt x="60" y="83"/>
                    <a:pt x="43" y="97"/>
                    <a:pt x="43" y="115"/>
                  </a:cubicBezTo>
                  <a:cubicBezTo>
                    <a:pt x="43" y="127"/>
                    <a:pt x="53" y="135"/>
                    <a:pt x="67" y="135"/>
                  </a:cubicBezTo>
                  <a:cubicBezTo>
                    <a:pt x="93" y="135"/>
                    <a:pt x="106" y="111"/>
                    <a:pt x="106" y="90"/>
                  </a:cubicBezTo>
                  <a:lnTo>
                    <a:pt x="10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21"/>
            <p:cNvSpPr>
              <a:spLocks noEditPoints="1"/>
            </p:cNvSpPr>
            <p:nvPr/>
          </p:nvSpPr>
          <p:spPr bwMode="black">
            <a:xfrm>
              <a:off x="7893051" y="2832100"/>
              <a:ext cx="157163" cy="763588"/>
            </a:xfrm>
            <a:custGeom>
              <a:avLst/>
              <a:gdLst>
                <a:gd name="T0" fmla="*/ 1 w 50"/>
                <a:gd name="T1" fmla="*/ 29 h 243"/>
                <a:gd name="T2" fmla="*/ 0 w 50"/>
                <a:gd name="T3" fmla="*/ 4 h 243"/>
                <a:gd name="T4" fmla="*/ 48 w 50"/>
                <a:gd name="T5" fmla="*/ 0 h 243"/>
                <a:gd name="T6" fmla="*/ 47 w 50"/>
                <a:gd name="T7" fmla="*/ 29 h 243"/>
                <a:gd name="T8" fmla="*/ 47 w 50"/>
                <a:gd name="T9" fmla="*/ 48 h 243"/>
                <a:gd name="T10" fmla="*/ 1 w 50"/>
                <a:gd name="T11" fmla="*/ 50 h 243"/>
                <a:gd name="T12" fmla="*/ 1 w 50"/>
                <a:gd name="T13" fmla="*/ 29 h 243"/>
                <a:gd name="T14" fmla="*/ 4 w 50"/>
                <a:gd name="T15" fmla="*/ 243 h 243"/>
                <a:gd name="T16" fmla="*/ 6 w 50"/>
                <a:gd name="T17" fmla="*/ 189 h 243"/>
                <a:gd name="T18" fmla="*/ 6 w 50"/>
                <a:gd name="T19" fmla="*/ 151 h 243"/>
                <a:gd name="T20" fmla="*/ 1 w 50"/>
                <a:gd name="T21" fmla="*/ 85 h 243"/>
                <a:gd name="T22" fmla="*/ 50 w 50"/>
                <a:gd name="T23" fmla="*/ 82 h 243"/>
                <a:gd name="T24" fmla="*/ 48 w 50"/>
                <a:gd name="T25" fmla="*/ 132 h 243"/>
                <a:gd name="T26" fmla="*/ 48 w 50"/>
                <a:gd name="T27" fmla="*/ 189 h 243"/>
                <a:gd name="T28" fmla="*/ 50 w 50"/>
                <a:gd name="T29" fmla="*/ 243 h 243"/>
                <a:gd name="T30" fmla="*/ 4 w 50"/>
                <a:gd name="T3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43">
                  <a:moveTo>
                    <a:pt x="1" y="29"/>
                  </a:moveTo>
                  <a:cubicBezTo>
                    <a:pt x="1" y="21"/>
                    <a:pt x="1" y="13"/>
                    <a:pt x="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1"/>
                    <a:pt x="47" y="20"/>
                    <a:pt x="47" y="2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29"/>
                  </a:lnTo>
                  <a:close/>
                  <a:moveTo>
                    <a:pt x="4" y="243"/>
                  </a:moveTo>
                  <a:cubicBezTo>
                    <a:pt x="5" y="225"/>
                    <a:pt x="6" y="207"/>
                    <a:pt x="6" y="189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28"/>
                    <a:pt x="4" y="107"/>
                    <a:pt x="1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106"/>
                    <a:pt x="48" y="115"/>
                    <a:pt x="48" y="132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207"/>
                    <a:pt x="49" y="225"/>
                    <a:pt x="50" y="243"/>
                  </a:cubicBezTo>
                  <a:lnTo>
                    <a:pt x="4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22"/>
            <p:cNvSpPr>
              <a:spLocks/>
            </p:cNvSpPr>
            <p:nvPr/>
          </p:nvSpPr>
          <p:spPr bwMode="black">
            <a:xfrm>
              <a:off x="8140701" y="3076575"/>
              <a:ext cx="314325" cy="519113"/>
            </a:xfrm>
            <a:custGeom>
              <a:avLst/>
              <a:gdLst>
                <a:gd name="T0" fmla="*/ 7 w 100"/>
                <a:gd name="T1" fmla="*/ 165 h 165"/>
                <a:gd name="T2" fmla="*/ 9 w 100"/>
                <a:gd name="T3" fmla="*/ 111 h 165"/>
                <a:gd name="T4" fmla="*/ 9 w 100"/>
                <a:gd name="T5" fmla="*/ 73 h 165"/>
                <a:gd name="T6" fmla="*/ 0 w 100"/>
                <a:gd name="T7" fmla="*/ 7 h 165"/>
                <a:gd name="T8" fmla="*/ 42 w 100"/>
                <a:gd name="T9" fmla="*/ 4 h 165"/>
                <a:gd name="T10" fmla="*/ 46 w 100"/>
                <a:gd name="T11" fmla="*/ 28 h 165"/>
                <a:gd name="T12" fmla="*/ 47 w 100"/>
                <a:gd name="T13" fmla="*/ 28 h 165"/>
                <a:gd name="T14" fmla="*/ 91 w 100"/>
                <a:gd name="T15" fmla="*/ 0 h 165"/>
                <a:gd name="T16" fmla="*/ 98 w 100"/>
                <a:gd name="T17" fmla="*/ 0 h 165"/>
                <a:gd name="T18" fmla="*/ 100 w 100"/>
                <a:gd name="T19" fmla="*/ 36 h 165"/>
                <a:gd name="T20" fmla="*/ 87 w 100"/>
                <a:gd name="T21" fmla="*/ 35 h 165"/>
                <a:gd name="T22" fmla="*/ 51 w 100"/>
                <a:gd name="T23" fmla="*/ 91 h 165"/>
                <a:gd name="T24" fmla="*/ 51 w 100"/>
                <a:gd name="T25" fmla="*/ 111 h 165"/>
                <a:gd name="T26" fmla="*/ 53 w 100"/>
                <a:gd name="T27" fmla="*/ 165 h 165"/>
                <a:gd name="T28" fmla="*/ 7 w 100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65">
                  <a:moveTo>
                    <a:pt x="7" y="165"/>
                  </a:moveTo>
                  <a:cubicBezTo>
                    <a:pt x="8" y="147"/>
                    <a:pt x="9" y="129"/>
                    <a:pt x="9" y="111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50"/>
                    <a:pt x="5" y="29"/>
                    <a:pt x="0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11"/>
                    <a:pt x="45" y="19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4" y="13"/>
                    <a:pt x="73" y="0"/>
                    <a:pt x="91" y="0"/>
                  </a:cubicBezTo>
                  <a:cubicBezTo>
                    <a:pt x="94" y="0"/>
                    <a:pt x="96" y="0"/>
                    <a:pt x="98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5" y="35"/>
                    <a:pt x="91" y="35"/>
                    <a:pt x="87" y="35"/>
                  </a:cubicBezTo>
                  <a:cubicBezTo>
                    <a:pt x="51" y="35"/>
                    <a:pt x="51" y="58"/>
                    <a:pt x="51" y="9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24"/>
                    <a:pt x="52" y="147"/>
                    <a:pt x="53" y="165"/>
                  </a:cubicBezTo>
                  <a:lnTo>
                    <a:pt x="7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23"/>
            <p:cNvSpPr>
              <a:spLocks/>
            </p:cNvSpPr>
            <p:nvPr/>
          </p:nvSpPr>
          <p:spPr bwMode="black">
            <a:xfrm>
              <a:off x="8486776" y="3076575"/>
              <a:ext cx="360363" cy="534988"/>
            </a:xfrm>
            <a:custGeom>
              <a:avLst/>
              <a:gdLst>
                <a:gd name="T0" fmla="*/ 98 w 115"/>
                <a:gd name="T1" fmla="*/ 35 h 170"/>
                <a:gd name="T2" fmla="*/ 70 w 115"/>
                <a:gd name="T3" fmla="*/ 31 h 170"/>
                <a:gd name="T4" fmla="*/ 42 w 115"/>
                <a:gd name="T5" fmla="*/ 44 h 170"/>
                <a:gd name="T6" fmla="*/ 75 w 115"/>
                <a:gd name="T7" fmla="*/ 71 h 170"/>
                <a:gd name="T8" fmla="*/ 115 w 115"/>
                <a:gd name="T9" fmla="*/ 121 h 170"/>
                <a:gd name="T10" fmla="*/ 48 w 115"/>
                <a:gd name="T11" fmla="*/ 170 h 170"/>
                <a:gd name="T12" fmla="*/ 3 w 115"/>
                <a:gd name="T13" fmla="*/ 163 h 170"/>
                <a:gd name="T14" fmla="*/ 3 w 115"/>
                <a:gd name="T15" fmla="*/ 128 h 170"/>
                <a:gd name="T16" fmla="*/ 50 w 115"/>
                <a:gd name="T17" fmla="*/ 139 h 170"/>
                <a:gd name="T18" fmla="*/ 72 w 115"/>
                <a:gd name="T19" fmla="*/ 123 h 170"/>
                <a:gd name="T20" fmla="*/ 40 w 115"/>
                <a:gd name="T21" fmla="*/ 96 h 170"/>
                <a:gd name="T22" fmla="*/ 0 w 115"/>
                <a:gd name="T23" fmla="*/ 44 h 170"/>
                <a:gd name="T24" fmla="*/ 63 w 115"/>
                <a:gd name="T25" fmla="*/ 0 h 170"/>
                <a:gd name="T26" fmla="*/ 98 w 115"/>
                <a:gd name="T27" fmla="*/ 3 h 170"/>
                <a:gd name="T28" fmla="*/ 98 w 115"/>
                <a:gd name="T29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0">
                  <a:moveTo>
                    <a:pt x="98" y="35"/>
                  </a:moveTo>
                  <a:cubicBezTo>
                    <a:pt x="89" y="34"/>
                    <a:pt x="80" y="31"/>
                    <a:pt x="70" y="31"/>
                  </a:cubicBezTo>
                  <a:cubicBezTo>
                    <a:pt x="54" y="31"/>
                    <a:pt x="42" y="35"/>
                    <a:pt x="42" y="44"/>
                  </a:cubicBezTo>
                  <a:cubicBezTo>
                    <a:pt x="42" y="54"/>
                    <a:pt x="58" y="61"/>
                    <a:pt x="75" y="71"/>
                  </a:cubicBezTo>
                  <a:cubicBezTo>
                    <a:pt x="92" y="81"/>
                    <a:pt x="115" y="93"/>
                    <a:pt x="115" y="121"/>
                  </a:cubicBezTo>
                  <a:cubicBezTo>
                    <a:pt x="115" y="152"/>
                    <a:pt x="88" y="170"/>
                    <a:pt x="48" y="170"/>
                  </a:cubicBezTo>
                  <a:cubicBezTo>
                    <a:pt x="30" y="170"/>
                    <a:pt x="18" y="166"/>
                    <a:pt x="3" y="163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4" y="132"/>
                    <a:pt x="33" y="139"/>
                    <a:pt x="50" y="139"/>
                  </a:cubicBezTo>
                  <a:cubicBezTo>
                    <a:pt x="61" y="139"/>
                    <a:pt x="72" y="133"/>
                    <a:pt x="72" y="123"/>
                  </a:cubicBezTo>
                  <a:cubicBezTo>
                    <a:pt x="72" y="113"/>
                    <a:pt x="59" y="107"/>
                    <a:pt x="40" y="96"/>
                  </a:cubicBezTo>
                  <a:cubicBezTo>
                    <a:pt x="22" y="87"/>
                    <a:pt x="0" y="68"/>
                    <a:pt x="0" y="44"/>
                  </a:cubicBezTo>
                  <a:cubicBezTo>
                    <a:pt x="0" y="16"/>
                    <a:pt x="27" y="0"/>
                    <a:pt x="63" y="0"/>
                  </a:cubicBezTo>
                  <a:cubicBezTo>
                    <a:pt x="75" y="0"/>
                    <a:pt x="87" y="1"/>
                    <a:pt x="98" y="3"/>
                  </a:cubicBezTo>
                  <a:lnTo>
                    <a:pt x="9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678120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00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77" r:id="rId2"/>
    <p:sldLayoutId id="2147483700" r:id="rId3"/>
    <p:sldLayoutId id="2147483699" r:id="rId4"/>
    <p:sldLayoutId id="2147483702" r:id="rId5"/>
    <p:sldLayoutId id="2147483703" r:id="rId6"/>
    <p:sldLayoutId id="2147483701" r:id="rId7"/>
    <p:sldLayoutId id="2147483698" r:id="rId8"/>
    <p:sldLayoutId id="2147483704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12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78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16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79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40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80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08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81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18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8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61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83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95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84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23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85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" r="14317"/>
          <a:stretch/>
        </p:blipFill>
        <p:spPr>
          <a:xfrm>
            <a:off x="3838658" y="2244354"/>
            <a:ext cx="5305343" cy="4623171"/>
          </a:xfrm>
          <a:prstGeom prst="rect">
            <a:avLst/>
          </a:prstGeom>
        </p:spPr>
      </p:pic>
      <p:sp>
        <p:nvSpPr>
          <p:cNvPr id="6" name="Freeform 7"/>
          <p:cNvSpPr>
            <a:spLocks/>
          </p:cNvSpPr>
          <p:nvPr/>
        </p:nvSpPr>
        <p:spPr bwMode="auto">
          <a:xfrm>
            <a:off x="-1" y="0"/>
            <a:ext cx="9144000" cy="6867525"/>
          </a:xfrm>
          <a:custGeom>
            <a:avLst/>
            <a:gdLst>
              <a:gd name="T0" fmla="*/ 1456 w 2880"/>
              <a:gd name="T1" fmla="*/ 1556 h 2160"/>
              <a:gd name="T2" fmla="*/ 2304 w 2880"/>
              <a:gd name="T3" fmla="*/ 708 h 2160"/>
              <a:gd name="T4" fmla="*/ 2880 w 2880"/>
              <a:gd name="T5" fmla="*/ 934 h 2160"/>
              <a:gd name="T6" fmla="*/ 2880 w 2880"/>
              <a:gd name="T7" fmla="*/ 0 h 2160"/>
              <a:gd name="T8" fmla="*/ 0 w 2880"/>
              <a:gd name="T9" fmla="*/ 0 h 2160"/>
              <a:gd name="T10" fmla="*/ 0 w 2880"/>
              <a:gd name="T11" fmla="*/ 2160 h 2160"/>
              <a:gd name="T12" fmla="*/ 1709 w 2880"/>
              <a:gd name="T13" fmla="*/ 2160 h 2160"/>
              <a:gd name="T14" fmla="*/ 1456 w 2880"/>
              <a:gd name="T15" fmla="*/ 1556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80" h="2160">
                <a:moveTo>
                  <a:pt x="1456" y="1556"/>
                </a:moveTo>
                <a:cubicBezTo>
                  <a:pt x="1456" y="1088"/>
                  <a:pt x="1836" y="708"/>
                  <a:pt x="2304" y="708"/>
                </a:cubicBezTo>
                <a:cubicBezTo>
                  <a:pt x="2526" y="708"/>
                  <a:pt x="2729" y="794"/>
                  <a:pt x="2880" y="934"/>
                </a:cubicBezTo>
                <a:cubicBezTo>
                  <a:pt x="2880" y="0"/>
                  <a:pt x="2880" y="0"/>
                  <a:pt x="288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709" y="2160"/>
                  <a:pt x="1709" y="2160"/>
                  <a:pt x="1709" y="2160"/>
                </a:cubicBezTo>
                <a:cubicBezTo>
                  <a:pt x="1553" y="2006"/>
                  <a:pt x="1456" y="1792"/>
                  <a:pt x="1456" y="155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251787" y="3178654"/>
            <a:ext cx="4193116" cy="960134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Une enquête Ipsos pour l’Inserm </a:t>
            </a:r>
            <a:endParaRPr lang="fr-FR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gray">
          <a:xfrm>
            <a:off x="344649" y="369291"/>
            <a:ext cx="1079500" cy="968375"/>
            <a:chOff x="1352" y="681"/>
            <a:chExt cx="3519" cy="3153"/>
          </a:xfrm>
        </p:grpSpPr>
        <p:sp>
          <p:nvSpPr>
            <p:cNvPr id="8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 Box 22"/>
          <p:cNvSpPr txBox="1">
            <a:spLocks noChangeArrowheads="1"/>
          </p:cNvSpPr>
          <p:nvPr/>
        </p:nvSpPr>
        <p:spPr bwMode="gray">
          <a:xfrm>
            <a:off x="705493" y="6443822"/>
            <a:ext cx="43164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© 2014 Ipsos.  All rights reserved. Contains Ipsos' Confidential and Proprietary information </a:t>
            </a:r>
            <a:b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and may not be disclosed or reproduced without the prior written consent of Ipsos.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white">
          <a:xfrm>
            <a:off x="251787" y="4555939"/>
            <a:ext cx="37080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Février 2014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67" y="385200"/>
            <a:ext cx="4725808" cy="54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4705" y="1886743"/>
            <a:ext cx="5895623" cy="715222"/>
          </a:xfrm>
        </p:spPr>
        <p:txBody>
          <a:bodyPr anchor="ctr"/>
          <a:lstStyle/>
          <a:p>
            <a:r>
              <a:rPr lang="fr-FR" sz="4000" dirty="0" smtClean="0"/>
              <a:t>Les Européens et la recherche biomédicale </a:t>
            </a:r>
            <a:endParaRPr lang="fr-FR" sz="4000" dirty="0"/>
          </a:p>
        </p:txBody>
      </p:sp>
      <p:pic>
        <p:nvPicPr>
          <p:cNvPr id="27" name="Picture 25" descr="Sans-titre-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555" y="369291"/>
            <a:ext cx="2664287" cy="66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56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aphique 15"/>
          <p:cNvGraphicFramePr/>
          <p:nvPr>
            <p:extLst>
              <p:ext uri="{D42A27DB-BD31-4B8C-83A1-F6EECF244321}">
                <p14:modId xmlns:p14="http://schemas.microsoft.com/office/powerpoint/2010/main" val="1042525858"/>
              </p:ext>
            </p:extLst>
          </p:nvPr>
        </p:nvGraphicFramePr>
        <p:xfrm>
          <a:off x="790216" y="1584748"/>
          <a:ext cx="8094133" cy="5022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sentiment d’information sur les avancées de la recherche biomédicale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14222" y="734445"/>
            <a:ext cx="8950755" cy="304133"/>
          </a:xfrm>
        </p:spPr>
        <p:txBody>
          <a:bodyPr/>
          <a:lstStyle/>
          <a:p>
            <a:r>
              <a:rPr lang="fr-FR" sz="1600" dirty="0"/>
              <a:t>Globalement, vous sentez-vous très bien, plutôt bien, plutôt mal ou très mal informé en ce qui concerne</a:t>
            </a:r>
            <a:r>
              <a:rPr lang="fr-FR" sz="1600" dirty="0" smtClean="0"/>
              <a:t>…</a:t>
            </a:r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3" name="ZoneTexte 12"/>
          <p:cNvSpPr txBox="1"/>
          <p:nvPr/>
        </p:nvSpPr>
        <p:spPr>
          <a:xfrm>
            <a:off x="605790" y="1117847"/>
            <a:ext cx="12115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i="1" dirty="0" smtClean="0"/>
              <a:t>Base: A tous</a:t>
            </a:r>
            <a:endParaRPr lang="fr-FR" sz="1300" i="1" dirty="0"/>
          </a:p>
        </p:txBody>
      </p:sp>
      <p:sp>
        <p:nvSpPr>
          <p:cNvPr id="15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838799" y="6566400"/>
            <a:ext cx="3600000" cy="184666"/>
          </a:xfrm>
        </p:spPr>
        <p:txBody>
          <a:bodyPr/>
          <a:lstStyle/>
          <a:p>
            <a:r>
              <a:rPr lang="fr-FR" dirty="0" smtClean="0"/>
              <a:t>Européens et recherche biomédicale - Février 2014</a:t>
            </a:r>
            <a:endParaRPr lang="de-DE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406711"/>
              </p:ext>
            </p:extLst>
          </p:nvPr>
        </p:nvGraphicFramePr>
        <p:xfrm>
          <a:off x="2048933" y="1284608"/>
          <a:ext cx="5443370" cy="587758"/>
        </p:xfrm>
        <a:graphic>
          <a:graphicData uri="http://schemas.openxmlformats.org/drawingml/2006/table">
            <a:tbl>
              <a:tblPr firstRow="1" bandRow="1"/>
              <a:tblGrid>
                <a:gridCol w="5443370"/>
              </a:tblGrid>
              <a:tr h="5877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smtClean="0">
                          <a:effectLst/>
                        </a:rPr>
                        <a:t>Les avancées de</a:t>
                      </a:r>
                      <a:r>
                        <a:rPr lang="fr-FR" sz="1400" b="1" u="none" strike="noStrike" baseline="0" dirty="0" smtClean="0">
                          <a:effectLst/>
                        </a:rPr>
                        <a:t> la recherche biomédicale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3211689" y="3014432"/>
            <a:ext cx="1501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ST Bien</a:t>
            </a:r>
          </a:p>
          <a:p>
            <a:pPr algn="ctr"/>
            <a:r>
              <a:rPr lang="fr-FR" sz="2000" dirty="0" smtClean="0"/>
              <a:t>41%</a:t>
            </a:r>
            <a:endParaRPr lang="fr-FR" sz="2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547510" y="3014432"/>
            <a:ext cx="1501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3"/>
                </a:solidFill>
              </a:rPr>
              <a:t>ST Mal</a:t>
            </a:r>
          </a:p>
          <a:p>
            <a:pPr algn="ctr"/>
            <a:r>
              <a:rPr lang="fr-FR" sz="2000" dirty="0" smtClean="0">
                <a:solidFill>
                  <a:schemeClr val="accent3"/>
                </a:solidFill>
              </a:rPr>
              <a:t>59%</a:t>
            </a:r>
            <a:endParaRPr lang="fr-FR" sz="2000" dirty="0">
              <a:solidFill>
                <a:schemeClr val="accent3"/>
              </a:solidFill>
            </a:endParaRPr>
          </a:p>
        </p:txBody>
      </p: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099184"/>
              </p:ext>
            </p:extLst>
          </p:nvPr>
        </p:nvGraphicFramePr>
        <p:xfrm>
          <a:off x="4713112" y="2285344"/>
          <a:ext cx="4125843" cy="3481600"/>
        </p:xfrm>
        <a:graphic>
          <a:graphicData uri="http://schemas.openxmlformats.org/drawingml/2006/table">
            <a:tbl>
              <a:tblPr firstRow="1" bandRow="1"/>
              <a:tblGrid>
                <a:gridCol w="1800000"/>
                <a:gridCol w="1188285"/>
                <a:gridCol w="1137558"/>
              </a:tblGrid>
              <a:tr h="632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Détail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ST</a:t>
                      </a:r>
                      <a:r>
                        <a:rPr lang="fr-FR" sz="12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Bien</a:t>
                      </a:r>
                      <a:endParaRPr lang="fr-FR" sz="12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%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chemeClr val="accent3"/>
                          </a:solidFill>
                          <a:latin typeface="Calibri" pitchFamily="34" charset="0"/>
                        </a:rPr>
                        <a:t>ST Mal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chemeClr val="accent3"/>
                          </a:solidFill>
                          <a:latin typeface="Calibri" pitchFamily="34" charset="0"/>
                        </a:rPr>
                        <a:t>%</a:t>
                      </a:r>
                      <a:endParaRPr lang="fr-FR" sz="1200" b="1" dirty="0">
                        <a:solidFill>
                          <a:schemeClr val="accent3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69884">
                <a:tc>
                  <a:txBody>
                    <a:bodyPr/>
                    <a:lstStyle/>
                    <a:p>
                      <a:pPr algn="l">
                        <a:buFontTx/>
                        <a:buBlip>
                          <a:blip r:embed="rId3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Ensemble</a:t>
                      </a:r>
                      <a:endParaRPr lang="fr-FR" sz="1400" b="0" dirty="0">
                        <a:solidFill>
                          <a:srgbClr val="003366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41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59</a:t>
                      </a:r>
                      <a:endParaRPr lang="fr-FR" sz="1600" b="1" i="0" u="none" strike="noStrike" dirty="0">
                        <a:solidFill>
                          <a:schemeClr val="accent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9884">
                <a:tc>
                  <a:txBody>
                    <a:bodyPr/>
                    <a:lstStyle/>
                    <a:p>
                      <a:pPr algn="l">
                        <a:buFontTx/>
                        <a:buBlip>
                          <a:blip r:embed="rId4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France</a:t>
                      </a:r>
                      <a:endParaRPr lang="fr-FR" sz="1400" b="0" dirty="0">
                        <a:solidFill>
                          <a:srgbClr val="003366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9884">
                <a:tc>
                  <a:txBody>
                    <a:bodyPr/>
                    <a:lstStyle/>
                    <a:p>
                      <a:pPr algn="l">
                        <a:buFontTx/>
                        <a:buBlip>
                          <a:blip r:embed="rId5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Allemagne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9884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6"/>
                        </a:buBlip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Italie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9884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7"/>
                        </a:buBlip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Grande-Bretagne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92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aphique 15"/>
          <p:cNvGraphicFramePr/>
          <p:nvPr>
            <p:extLst>
              <p:ext uri="{D42A27DB-BD31-4B8C-83A1-F6EECF244321}">
                <p14:modId xmlns:p14="http://schemas.microsoft.com/office/powerpoint/2010/main" val="3084784411"/>
              </p:ext>
            </p:extLst>
          </p:nvPr>
        </p:nvGraphicFramePr>
        <p:xfrm>
          <a:off x="790216" y="1584748"/>
          <a:ext cx="8094133" cy="5022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sentiment d’information sur les conséquences des avancées de la recherche biomédicale sur la vie de tous les jours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14222" y="809751"/>
            <a:ext cx="8950755" cy="304133"/>
          </a:xfrm>
        </p:spPr>
        <p:txBody>
          <a:bodyPr/>
          <a:lstStyle/>
          <a:p>
            <a:r>
              <a:rPr lang="fr-FR" sz="1600" dirty="0"/>
              <a:t>Globalement, vous sentez-vous très bien, plutôt bien, plutôt mal ou très mal informé en ce qui concerne</a:t>
            </a:r>
            <a:r>
              <a:rPr lang="fr-FR" sz="1600" dirty="0" smtClean="0"/>
              <a:t>…</a:t>
            </a:r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3" name="ZoneTexte 12"/>
          <p:cNvSpPr txBox="1"/>
          <p:nvPr/>
        </p:nvSpPr>
        <p:spPr>
          <a:xfrm>
            <a:off x="605790" y="1117847"/>
            <a:ext cx="12115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i="1" dirty="0" smtClean="0"/>
              <a:t>Base: A tous</a:t>
            </a:r>
            <a:endParaRPr lang="fr-FR" sz="1300" i="1" dirty="0"/>
          </a:p>
        </p:txBody>
      </p:sp>
      <p:sp>
        <p:nvSpPr>
          <p:cNvPr id="15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838799" y="6566400"/>
            <a:ext cx="3600000" cy="184666"/>
          </a:xfrm>
        </p:spPr>
        <p:txBody>
          <a:bodyPr/>
          <a:lstStyle/>
          <a:p>
            <a:r>
              <a:rPr lang="fr-FR" dirty="0" smtClean="0"/>
              <a:t>Européens et recherche biomédicale - Février 2014</a:t>
            </a:r>
            <a:endParaRPr lang="de-DE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748301"/>
              </p:ext>
            </p:extLst>
          </p:nvPr>
        </p:nvGraphicFramePr>
        <p:xfrm>
          <a:off x="2612482" y="1318812"/>
          <a:ext cx="4201260" cy="587758"/>
        </p:xfrm>
        <a:graphic>
          <a:graphicData uri="http://schemas.openxmlformats.org/drawingml/2006/table">
            <a:tbl>
              <a:tblPr firstRow="1" bandRow="1"/>
              <a:tblGrid>
                <a:gridCol w="4201260"/>
              </a:tblGrid>
              <a:tr h="5877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smtClean="0">
                          <a:effectLst/>
                        </a:rPr>
                        <a:t>Les conséquences qu’auront les avancées de la recherche biomédicale sur votre vie de tous les jours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3211689" y="3014432"/>
            <a:ext cx="1501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ST Bien</a:t>
            </a:r>
          </a:p>
          <a:p>
            <a:pPr algn="ctr"/>
            <a:r>
              <a:rPr lang="fr-FR" sz="2000" dirty="0" smtClean="0"/>
              <a:t>41%</a:t>
            </a:r>
            <a:endParaRPr lang="fr-FR" sz="2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547510" y="3014432"/>
            <a:ext cx="1501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3"/>
                </a:solidFill>
              </a:rPr>
              <a:t>ST Mal</a:t>
            </a:r>
          </a:p>
          <a:p>
            <a:pPr algn="ctr"/>
            <a:r>
              <a:rPr lang="fr-FR" sz="2000" dirty="0" smtClean="0">
                <a:solidFill>
                  <a:schemeClr val="accent3"/>
                </a:solidFill>
              </a:rPr>
              <a:t>59%</a:t>
            </a:r>
            <a:endParaRPr lang="fr-FR" sz="2000" dirty="0">
              <a:solidFill>
                <a:schemeClr val="accent3"/>
              </a:solidFill>
            </a:endParaRPr>
          </a:p>
        </p:txBody>
      </p: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946262"/>
              </p:ext>
            </p:extLst>
          </p:nvPr>
        </p:nvGraphicFramePr>
        <p:xfrm>
          <a:off x="4713112" y="2285344"/>
          <a:ext cx="4125843" cy="3481600"/>
        </p:xfrm>
        <a:graphic>
          <a:graphicData uri="http://schemas.openxmlformats.org/drawingml/2006/table">
            <a:tbl>
              <a:tblPr firstRow="1" bandRow="1"/>
              <a:tblGrid>
                <a:gridCol w="1800000"/>
                <a:gridCol w="1188285"/>
                <a:gridCol w="1137558"/>
              </a:tblGrid>
              <a:tr h="632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Détail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ST</a:t>
                      </a:r>
                      <a:r>
                        <a:rPr lang="fr-FR" sz="12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Bien</a:t>
                      </a:r>
                      <a:endParaRPr lang="fr-FR" sz="12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%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chemeClr val="accent3"/>
                          </a:solidFill>
                          <a:latin typeface="Calibri" pitchFamily="34" charset="0"/>
                        </a:rPr>
                        <a:t>ST Mal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chemeClr val="accent3"/>
                          </a:solidFill>
                          <a:latin typeface="Calibri" pitchFamily="34" charset="0"/>
                        </a:rPr>
                        <a:t>%</a:t>
                      </a:r>
                      <a:endParaRPr lang="fr-FR" sz="1200" b="1" dirty="0">
                        <a:solidFill>
                          <a:schemeClr val="accent3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69884">
                <a:tc>
                  <a:txBody>
                    <a:bodyPr/>
                    <a:lstStyle/>
                    <a:p>
                      <a:pPr algn="l">
                        <a:buFontTx/>
                        <a:buBlip>
                          <a:blip r:embed="rId3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Ensemble</a:t>
                      </a:r>
                      <a:endParaRPr lang="fr-FR" sz="1400" b="0" dirty="0">
                        <a:solidFill>
                          <a:srgbClr val="003366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41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59</a:t>
                      </a:r>
                      <a:endParaRPr lang="fr-FR" sz="1600" b="1" i="0" u="none" strike="noStrike" dirty="0">
                        <a:solidFill>
                          <a:schemeClr val="accent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9884">
                <a:tc>
                  <a:txBody>
                    <a:bodyPr/>
                    <a:lstStyle/>
                    <a:p>
                      <a:pPr algn="l">
                        <a:buFontTx/>
                        <a:buBlip>
                          <a:blip r:embed="rId4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France</a:t>
                      </a:r>
                      <a:endParaRPr lang="fr-FR" sz="1400" b="0" dirty="0">
                        <a:solidFill>
                          <a:srgbClr val="003366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9884">
                <a:tc>
                  <a:txBody>
                    <a:bodyPr/>
                    <a:lstStyle/>
                    <a:p>
                      <a:pPr algn="l">
                        <a:buFontTx/>
                        <a:buBlip>
                          <a:blip r:embed="rId5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Allemagne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9884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6"/>
                        </a:buBlip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Italie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9884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7"/>
                        </a:buBlip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Grande-Bretagne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69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aphique 15"/>
          <p:cNvGraphicFramePr/>
          <p:nvPr>
            <p:extLst>
              <p:ext uri="{D42A27DB-BD31-4B8C-83A1-F6EECF244321}">
                <p14:modId xmlns:p14="http://schemas.microsoft.com/office/powerpoint/2010/main" val="2705918594"/>
              </p:ext>
            </p:extLst>
          </p:nvPr>
        </p:nvGraphicFramePr>
        <p:xfrm>
          <a:off x="790216" y="1584748"/>
          <a:ext cx="8094133" cy="5022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sentiment d’information sur les débats de société que suscitent certains travaux de la recherche biomédicale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14222" y="734445"/>
            <a:ext cx="8950755" cy="304133"/>
          </a:xfrm>
        </p:spPr>
        <p:txBody>
          <a:bodyPr/>
          <a:lstStyle/>
          <a:p>
            <a:r>
              <a:rPr lang="fr-FR" sz="1600" dirty="0"/>
              <a:t>Globalement, vous sentez-vous très bien, plutôt bien, plutôt mal ou très mal informé en ce qui concerne</a:t>
            </a:r>
            <a:r>
              <a:rPr lang="fr-FR" sz="1600" dirty="0" smtClean="0"/>
              <a:t>…</a:t>
            </a:r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13" name="ZoneTexte 12"/>
          <p:cNvSpPr txBox="1"/>
          <p:nvPr/>
        </p:nvSpPr>
        <p:spPr>
          <a:xfrm>
            <a:off x="605790" y="1117847"/>
            <a:ext cx="12115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i="1" dirty="0" smtClean="0"/>
              <a:t>Base: A tous</a:t>
            </a:r>
            <a:endParaRPr lang="fr-FR" sz="1300" i="1" dirty="0"/>
          </a:p>
        </p:txBody>
      </p:sp>
      <p:sp>
        <p:nvSpPr>
          <p:cNvPr id="15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838799" y="6566400"/>
            <a:ext cx="3600000" cy="184666"/>
          </a:xfrm>
        </p:spPr>
        <p:txBody>
          <a:bodyPr/>
          <a:lstStyle/>
          <a:p>
            <a:r>
              <a:rPr lang="fr-FR" dirty="0" smtClean="0"/>
              <a:t>Européens et recherche biomédicale - Février 2014</a:t>
            </a:r>
            <a:endParaRPr lang="de-DE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358045"/>
              </p:ext>
            </p:extLst>
          </p:nvPr>
        </p:nvGraphicFramePr>
        <p:xfrm>
          <a:off x="2371664" y="1247922"/>
          <a:ext cx="4147470" cy="581448"/>
        </p:xfrm>
        <a:graphic>
          <a:graphicData uri="http://schemas.openxmlformats.org/drawingml/2006/table">
            <a:tbl>
              <a:tblPr firstRow="1" bandRow="1"/>
              <a:tblGrid>
                <a:gridCol w="4147470"/>
              </a:tblGrid>
              <a:tr h="58144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Les débats de société que suscitent certains travaux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de la recherche biomédicale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3211689" y="3014432"/>
            <a:ext cx="1501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ST Bien</a:t>
            </a:r>
          </a:p>
          <a:p>
            <a:pPr algn="ctr"/>
            <a:r>
              <a:rPr lang="fr-FR" sz="2000" dirty="0" smtClean="0"/>
              <a:t>39%</a:t>
            </a:r>
            <a:endParaRPr lang="fr-FR" sz="2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547510" y="3014432"/>
            <a:ext cx="1501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3"/>
                </a:solidFill>
              </a:rPr>
              <a:t>ST Mal</a:t>
            </a:r>
          </a:p>
          <a:p>
            <a:pPr algn="ctr"/>
            <a:r>
              <a:rPr lang="fr-FR" sz="2000" dirty="0" smtClean="0">
                <a:solidFill>
                  <a:schemeClr val="accent3"/>
                </a:solidFill>
              </a:rPr>
              <a:t>61%</a:t>
            </a:r>
            <a:endParaRPr lang="fr-FR" sz="2000" dirty="0">
              <a:solidFill>
                <a:schemeClr val="accent3"/>
              </a:solidFill>
            </a:endParaRPr>
          </a:p>
        </p:txBody>
      </p: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939548"/>
              </p:ext>
            </p:extLst>
          </p:nvPr>
        </p:nvGraphicFramePr>
        <p:xfrm>
          <a:off x="4713112" y="2285344"/>
          <a:ext cx="4125843" cy="3481600"/>
        </p:xfrm>
        <a:graphic>
          <a:graphicData uri="http://schemas.openxmlformats.org/drawingml/2006/table">
            <a:tbl>
              <a:tblPr firstRow="1" bandRow="1"/>
              <a:tblGrid>
                <a:gridCol w="1800000"/>
                <a:gridCol w="1188285"/>
                <a:gridCol w="1137558"/>
              </a:tblGrid>
              <a:tr h="632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Détail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ST</a:t>
                      </a:r>
                      <a:r>
                        <a:rPr lang="fr-FR" sz="12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Bien</a:t>
                      </a:r>
                      <a:endParaRPr lang="fr-FR" sz="12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%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chemeClr val="accent3"/>
                          </a:solidFill>
                          <a:latin typeface="Calibri" pitchFamily="34" charset="0"/>
                        </a:rPr>
                        <a:t>ST Mal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chemeClr val="accent3"/>
                          </a:solidFill>
                          <a:latin typeface="Calibri" pitchFamily="34" charset="0"/>
                        </a:rPr>
                        <a:t>%</a:t>
                      </a:r>
                      <a:endParaRPr lang="fr-FR" sz="1200" b="1" dirty="0">
                        <a:solidFill>
                          <a:schemeClr val="accent3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69884">
                <a:tc>
                  <a:txBody>
                    <a:bodyPr/>
                    <a:lstStyle/>
                    <a:p>
                      <a:pPr algn="l">
                        <a:buFontTx/>
                        <a:buBlip>
                          <a:blip r:embed="rId3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Ensemble</a:t>
                      </a:r>
                      <a:endParaRPr lang="fr-FR" sz="1400" b="0" dirty="0">
                        <a:solidFill>
                          <a:srgbClr val="003366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39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61</a:t>
                      </a:r>
                      <a:endParaRPr lang="fr-FR" sz="1600" b="1" i="0" u="none" strike="noStrike" dirty="0">
                        <a:solidFill>
                          <a:schemeClr val="accent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9884">
                <a:tc>
                  <a:txBody>
                    <a:bodyPr/>
                    <a:lstStyle/>
                    <a:p>
                      <a:pPr algn="l">
                        <a:buFontTx/>
                        <a:buBlip>
                          <a:blip r:embed="rId4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France</a:t>
                      </a:r>
                      <a:endParaRPr lang="fr-FR" sz="1400" b="0" dirty="0">
                        <a:solidFill>
                          <a:srgbClr val="003366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9884">
                <a:tc>
                  <a:txBody>
                    <a:bodyPr/>
                    <a:lstStyle/>
                    <a:p>
                      <a:pPr algn="l">
                        <a:buFontTx/>
                        <a:buBlip>
                          <a:blip r:embed="rId5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Allemagne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9884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6"/>
                        </a:buBlip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Italie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9884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7"/>
                        </a:buBlip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Grande-Bretagne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42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024372"/>
              </p:ext>
            </p:extLst>
          </p:nvPr>
        </p:nvGraphicFramePr>
        <p:xfrm>
          <a:off x="812799" y="2117691"/>
          <a:ext cx="2348089" cy="4395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8089"/>
              </a:tblGrid>
              <a:tr h="478407">
                <a:tc>
                  <a:txBody>
                    <a:bodyPr/>
                    <a:lstStyle/>
                    <a:p>
                      <a:pPr algn="r"/>
                      <a:r>
                        <a:rPr lang="fr-FR" sz="1400" dirty="0" smtClean="0"/>
                        <a:t>Bactérie</a:t>
                      </a:r>
                      <a:endParaRPr lang="fr-FR" sz="1400" dirty="0"/>
                    </a:p>
                  </a:txBody>
                  <a:tcPr marL="9445" marR="9445" marT="944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8407">
                <a:tc>
                  <a:txBody>
                    <a:bodyPr/>
                    <a:lstStyle/>
                    <a:p>
                      <a:pPr algn="r"/>
                      <a:r>
                        <a:rPr lang="fr-FR" sz="1400" dirty="0" smtClean="0"/>
                        <a:t>Expérimentation</a:t>
                      </a:r>
                      <a:r>
                        <a:rPr lang="fr-FR" sz="1400" baseline="0" dirty="0" smtClean="0"/>
                        <a:t> animale</a:t>
                      </a:r>
                      <a:endParaRPr lang="fr-FR" sz="1400" dirty="0"/>
                    </a:p>
                  </a:txBody>
                  <a:tcPr marL="9445" marR="9445" marT="944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8407">
                <a:tc>
                  <a:txBody>
                    <a:bodyPr/>
                    <a:lstStyle/>
                    <a:p>
                      <a:pPr algn="r"/>
                      <a:r>
                        <a:rPr lang="fr-FR" sz="1400" dirty="0" smtClean="0"/>
                        <a:t>Clonage</a:t>
                      </a:r>
                      <a:endParaRPr lang="fr-FR" sz="1400" dirty="0"/>
                    </a:p>
                  </a:txBody>
                  <a:tcPr marL="9445" marR="9445" marT="944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8407">
                <a:tc>
                  <a:txBody>
                    <a:bodyPr/>
                    <a:lstStyle/>
                    <a:p>
                      <a:pPr algn="r"/>
                      <a:r>
                        <a:rPr lang="fr-FR" sz="1400" dirty="0" smtClean="0"/>
                        <a:t>Recherche clinique</a:t>
                      </a:r>
                      <a:endParaRPr lang="fr-FR" sz="1400" dirty="0"/>
                    </a:p>
                  </a:txBody>
                  <a:tcPr marL="9445" marR="9445" marT="944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8407">
                <a:tc>
                  <a:txBody>
                    <a:bodyPr/>
                    <a:lstStyle/>
                    <a:p>
                      <a:pPr algn="r"/>
                      <a:r>
                        <a:rPr lang="fr-FR" sz="1400" dirty="0" smtClean="0"/>
                        <a:t>Cellule souche</a:t>
                      </a:r>
                      <a:endParaRPr lang="fr-FR" sz="1400" dirty="0"/>
                    </a:p>
                  </a:txBody>
                  <a:tcPr marL="9445" marR="9445" marT="944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8407">
                <a:tc>
                  <a:txBody>
                    <a:bodyPr/>
                    <a:lstStyle/>
                    <a:p>
                      <a:pPr algn="r"/>
                      <a:r>
                        <a:rPr lang="fr-FR" sz="1400" dirty="0" smtClean="0"/>
                        <a:t>Maladie auto-immune</a:t>
                      </a:r>
                      <a:endParaRPr lang="fr-FR" sz="1400" dirty="0"/>
                    </a:p>
                  </a:txBody>
                  <a:tcPr marL="9445" marR="9445" marT="944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8407">
                <a:tc>
                  <a:txBody>
                    <a:bodyPr/>
                    <a:lstStyle/>
                    <a:p>
                      <a:pPr algn="r"/>
                      <a:r>
                        <a:rPr lang="fr-FR" sz="1400" dirty="0" smtClean="0"/>
                        <a:t>Maladie neurodégénérative</a:t>
                      </a:r>
                      <a:endParaRPr lang="fr-FR" sz="1400" dirty="0"/>
                    </a:p>
                  </a:txBody>
                  <a:tcPr marL="9445" marR="9445" marT="944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8741">
                <a:tc>
                  <a:txBody>
                    <a:bodyPr/>
                    <a:lstStyle/>
                    <a:p>
                      <a:pPr algn="r"/>
                      <a:r>
                        <a:rPr lang="fr-FR" sz="1400" dirty="0" smtClean="0"/>
                        <a:t>Recherche en santé publique</a:t>
                      </a:r>
                      <a:endParaRPr lang="fr-FR" sz="1400" dirty="0"/>
                    </a:p>
                  </a:txBody>
                  <a:tcPr marL="9445" marR="9445" marT="944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8407">
                <a:tc>
                  <a:txBody>
                    <a:bodyPr/>
                    <a:lstStyle/>
                    <a:p>
                      <a:pPr algn="r"/>
                      <a:r>
                        <a:rPr lang="fr-FR" sz="1400" dirty="0" smtClean="0"/>
                        <a:t>Technologies</a:t>
                      </a:r>
                      <a:r>
                        <a:rPr lang="fr-FR" sz="1400" baseline="0" dirty="0" smtClean="0"/>
                        <a:t> pour la santé</a:t>
                      </a:r>
                      <a:endParaRPr lang="fr-FR" sz="1400" dirty="0"/>
                    </a:p>
                  </a:txBody>
                  <a:tcPr marL="9445" marR="9445" marT="944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compréhension de termes scientifiques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27111" y="666713"/>
            <a:ext cx="8149245" cy="326710"/>
          </a:xfrm>
        </p:spPr>
        <p:txBody>
          <a:bodyPr/>
          <a:lstStyle/>
          <a:p>
            <a:r>
              <a:rPr lang="fr-FR" sz="1600" dirty="0"/>
              <a:t>Lorsque vous lisez ou entendez les termes suivants dans les médias, vous vous dites… ? </a:t>
            </a:r>
          </a:p>
        </p:txBody>
      </p:sp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764636757"/>
              </p:ext>
            </p:extLst>
          </p:nvPr>
        </p:nvGraphicFramePr>
        <p:xfrm>
          <a:off x="2664179" y="-94806"/>
          <a:ext cx="6479821" cy="669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759728"/>
              </p:ext>
            </p:extLst>
          </p:nvPr>
        </p:nvGraphicFramePr>
        <p:xfrm>
          <a:off x="6691090" y="2117689"/>
          <a:ext cx="711201" cy="4362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01"/>
              </a:tblGrid>
              <a:tr h="4846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46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46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46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46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46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46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46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46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6400400" y="1286690"/>
            <a:ext cx="1292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ST </a:t>
            </a:r>
          </a:p>
          <a:p>
            <a:pPr algn="ctr"/>
            <a:r>
              <a:rPr lang="fr-FR" sz="1600" b="1" dirty="0" smtClean="0"/>
              <a:t>Comprend</a:t>
            </a:r>
          </a:p>
          <a:p>
            <a:pPr algn="ctr"/>
            <a:r>
              <a:rPr lang="fr-FR" sz="1600" b="1" dirty="0" smtClean="0"/>
              <a:t>%</a:t>
            </a:r>
            <a:endParaRPr lang="fr-FR" sz="16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485103" y="1286690"/>
            <a:ext cx="1603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/>
                </a:solidFill>
              </a:rPr>
              <a:t>ST Ne </a:t>
            </a:r>
          </a:p>
          <a:p>
            <a:pPr algn="ctr"/>
            <a:r>
              <a:rPr lang="fr-FR" sz="1600" b="1" dirty="0" smtClean="0">
                <a:solidFill>
                  <a:schemeClr val="accent3"/>
                </a:solidFill>
              </a:rPr>
              <a:t>Comprend pas </a:t>
            </a:r>
          </a:p>
          <a:p>
            <a:pPr algn="ctr"/>
            <a:r>
              <a:rPr lang="fr-FR" sz="1600" b="1" dirty="0" smtClean="0">
                <a:solidFill>
                  <a:schemeClr val="accent3"/>
                </a:solidFill>
              </a:rPr>
              <a:t>%</a:t>
            </a:r>
            <a:endParaRPr lang="fr-FR" sz="1600" b="1" dirty="0">
              <a:solidFill>
                <a:schemeClr val="accent3"/>
              </a:solidFill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439172"/>
              </p:ext>
            </p:extLst>
          </p:nvPr>
        </p:nvGraphicFramePr>
        <p:xfrm>
          <a:off x="7931015" y="2125144"/>
          <a:ext cx="711201" cy="4332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01"/>
              </a:tblGrid>
              <a:tr h="48140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140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140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140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140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140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140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140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140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14" name="ZoneTexte 13"/>
          <p:cNvSpPr txBox="1"/>
          <p:nvPr/>
        </p:nvSpPr>
        <p:spPr>
          <a:xfrm>
            <a:off x="754971" y="980579"/>
            <a:ext cx="12115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i="1" dirty="0" smtClean="0"/>
              <a:t>Base: A tous</a:t>
            </a:r>
            <a:endParaRPr lang="fr-FR" sz="1300" i="1" dirty="0"/>
          </a:p>
        </p:txBody>
      </p:sp>
      <p:sp>
        <p:nvSpPr>
          <p:cNvPr id="15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838799" y="6566400"/>
            <a:ext cx="3600000" cy="184666"/>
          </a:xfrm>
        </p:spPr>
        <p:txBody>
          <a:bodyPr/>
          <a:lstStyle/>
          <a:p>
            <a:r>
              <a:rPr lang="fr-FR" dirty="0" smtClean="0"/>
              <a:t>Européens et recherche biomédicale - Février 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709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955320"/>
              </p:ext>
            </p:extLst>
          </p:nvPr>
        </p:nvGraphicFramePr>
        <p:xfrm>
          <a:off x="1061155" y="2117685"/>
          <a:ext cx="2223911" cy="4217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3911"/>
              </a:tblGrid>
              <a:tr h="421780">
                <a:tc>
                  <a:txBody>
                    <a:bodyPr/>
                    <a:lstStyle/>
                    <a:p>
                      <a:pPr algn="r"/>
                      <a:r>
                        <a:rPr lang="fr-FR" sz="1400" dirty="0" smtClean="0"/>
                        <a:t>Epidémiologie</a:t>
                      </a:r>
                      <a:endParaRPr lang="fr-FR" sz="1400" dirty="0"/>
                    </a:p>
                  </a:txBody>
                  <a:tcPr marL="9445" marR="9445" marT="944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1780">
                <a:tc>
                  <a:txBody>
                    <a:bodyPr/>
                    <a:lstStyle/>
                    <a:p>
                      <a:pPr algn="r"/>
                      <a:r>
                        <a:rPr lang="fr-FR" sz="1400" dirty="0" smtClean="0"/>
                        <a:t>Recherche fondamentale</a:t>
                      </a:r>
                      <a:endParaRPr lang="fr-FR" sz="1400" dirty="0"/>
                    </a:p>
                  </a:txBody>
                  <a:tcPr marL="9445" marR="9445" marT="944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178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Bébé médicament</a:t>
                      </a:r>
                    </a:p>
                  </a:txBody>
                  <a:tcPr marL="9445" marR="9445" marT="944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1780">
                <a:tc>
                  <a:txBody>
                    <a:bodyPr/>
                    <a:lstStyle/>
                    <a:p>
                      <a:pPr algn="r"/>
                      <a:r>
                        <a:rPr lang="fr-FR" sz="1400" dirty="0" smtClean="0"/>
                        <a:t>Médecine personnalisée</a:t>
                      </a:r>
                      <a:endParaRPr lang="fr-FR" sz="1400" dirty="0"/>
                    </a:p>
                  </a:txBody>
                  <a:tcPr marL="9445" marR="9445" marT="944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1780">
                <a:tc>
                  <a:txBody>
                    <a:bodyPr/>
                    <a:lstStyle/>
                    <a:p>
                      <a:pPr algn="r"/>
                      <a:r>
                        <a:rPr lang="fr-FR" sz="1400" dirty="0" smtClean="0"/>
                        <a:t>Neuro-imagerie</a:t>
                      </a:r>
                      <a:endParaRPr lang="fr-FR" sz="1400" dirty="0"/>
                    </a:p>
                  </a:txBody>
                  <a:tcPr marL="9445" marR="9445" marT="944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1780">
                <a:tc>
                  <a:txBody>
                    <a:bodyPr/>
                    <a:lstStyle/>
                    <a:p>
                      <a:pPr algn="r"/>
                      <a:r>
                        <a:rPr lang="fr-FR" sz="1400" dirty="0" smtClean="0"/>
                        <a:t>Nanoscience</a:t>
                      </a:r>
                      <a:endParaRPr lang="fr-FR" sz="1400" dirty="0"/>
                    </a:p>
                  </a:txBody>
                  <a:tcPr marL="9445" marR="9445" marT="944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1780">
                <a:tc>
                  <a:txBody>
                    <a:bodyPr/>
                    <a:lstStyle/>
                    <a:p>
                      <a:pPr algn="r"/>
                      <a:r>
                        <a:rPr lang="fr-FR" sz="1400" dirty="0" smtClean="0"/>
                        <a:t>Séquençage du génome</a:t>
                      </a:r>
                      <a:endParaRPr lang="fr-FR" sz="1400" dirty="0"/>
                    </a:p>
                  </a:txBody>
                  <a:tcPr marL="9445" marR="9445" marT="944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1780">
                <a:tc>
                  <a:txBody>
                    <a:bodyPr/>
                    <a:lstStyle/>
                    <a:p>
                      <a:pPr algn="r"/>
                      <a:r>
                        <a:rPr lang="fr-FR" sz="1400" dirty="0" smtClean="0"/>
                        <a:t>Vecteur viral</a:t>
                      </a:r>
                      <a:endParaRPr lang="fr-FR" sz="1400" dirty="0"/>
                    </a:p>
                  </a:txBody>
                  <a:tcPr marL="9445" marR="9445" marT="944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1780">
                <a:tc>
                  <a:txBody>
                    <a:bodyPr/>
                    <a:lstStyle/>
                    <a:p>
                      <a:pPr algn="r"/>
                      <a:r>
                        <a:rPr lang="fr-FR" sz="1400" dirty="0" smtClean="0"/>
                        <a:t>Perturbateurs endocriniens</a:t>
                      </a:r>
                      <a:endParaRPr lang="fr-FR" sz="1400" dirty="0"/>
                    </a:p>
                  </a:txBody>
                  <a:tcPr marL="9445" marR="9445" marT="944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1780">
                <a:tc>
                  <a:txBody>
                    <a:bodyPr/>
                    <a:lstStyle/>
                    <a:p>
                      <a:pPr algn="r"/>
                      <a:r>
                        <a:rPr lang="fr-FR" sz="1400" dirty="0" smtClean="0"/>
                        <a:t>Epigénétique</a:t>
                      </a:r>
                      <a:endParaRPr lang="fr-FR" sz="1400" dirty="0"/>
                    </a:p>
                  </a:txBody>
                  <a:tcPr marL="9445" marR="9445" marT="944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compréhension de termes scientifiques (suite)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27111" y="734446"/>
            <a:ext cx="8149245" cy="326710"/>
          </a:xfrm>
        </p:spPr>
        <p:txBody>
          <a:bodyPr/>
          <a:lstStyle/>
          <a:p>
            <a:r>
              <a:rPr lang="fr-FR" sz="1600" dirty="0"/>
              <a:t>Lorsque vous lisez ou entendez les termes suivants dans les médias, vous vous dites… ? </a:t>
            </a:r>
          </a:p>
        </p:txBody>
      </p:sp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407379792"/>
              </p:ext>
            </p:extLst>
          </p:nvPr>
        </p:nvGraphicFramePr>
        <p:xfrm>
          <a:off x="2664179" y="-94806"/>
          <a:ext cx="6479821" cy="669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464438"/>
              </p:ext>
            </p:extLst>
          </p:nvPr>
        </p:nvGraphicFramePr>
        <p:xfrm>
          <a:off x="6691089" y="2117679"/>
          <a:ext cx="711201" cy="420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01"/>
              </a:tblGrid>
              <a:tr h="42069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69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69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69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69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69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69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69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69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69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6400400" y="1286690"/>
            <a:ext cx="1292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ST </a:t>
            </a:r>
          </a:p>
          <a:p>
            <a:pPr algn="ctr"/>
            <a:r>
              <a:rPr lang="fr-FR" sz="1600" b="1" dirty="0" smtClean="0"/>
              <a:t>Comprend</a:t>
            </a:r>
          </a:p>
          <a:p>
            <a:pPr algn="ctr"/>
            <a:r>
              <a:rPr lang="fr-FR" sz="1600" b="1" dirty="0" smtClean="0"/>
              <a:t>%</a:t>
            </a:r>
            <a:endParaRPr lang="fr-FR" sz="16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485103" y="1286690"/>
            <a:ext cx="1603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/>
                </a:solidFill>
              </a:rPr>
              <a:t>ST Ne </a:t>
            </a:r>
          </a:p>
          <a:p>
            <a:pPr algn="ctr"/>
            <a:r>
              <a:rPr lang="fr-FR" sz="1600" b="1" dirty="0" smtClean="0">
                <a:solidFill>
                  <a:schemeClr val="accent3"/>
                </a:solidFill>
              </a:rPr>
              <a:t>Comprend pas </a:t>
            </a:r>
          </a:p>
          <a:p>
            <a:pPr algn="ctr"/>
            <a:r>
              <a:rPr lang="fr-FR" sz="1600" b="1" dirty="0" smtClean="0">
                <a:solidFill>
                  <a:schemeClr val="accent3"/>
                </a:solidFill>
              </a:rPr>
              <a:t>%</a:t>
            </a:r>
            <a:endParaRPr lang="fr-FR" sz="1600" b="1" dirty="0">
              <a:solidFill>
                <a:schemeClr val="accent3"/>
              </a:solidFill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492082"/>
              </p:ext>
            </p:extLst>
          </p:nvPr>
        </p:nvGraphicFramePr>
        <p:xfrm>
          <a:off x="7931015" y="2117682"/>
          <a:ext cx="711201" cy="4174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01"/>
              </a:tblGrid>
              <a:tr h="4174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74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74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74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74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74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74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74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74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69</a:t>
                      </a:r>
                      <a:endParaRPr lang="fr-FR" sz="1600" b="1" i="0" u="none" strike="noStrike" dirty="0">
                        <a:solidFill>
                          <a:schemeClr val="accent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74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14" name="ZoneTexte 13"/>
          <p:cNvSpPr txBox="1"/>
          <p:nvPr/>
        </p:nvSpPr>
        <p:spPr>
          <a:xfrm>
            <a:off x="834981" y="994302"/>
            <a:ext cx="12115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i="1" dirty="0" smtClean="0"/>
              <a:t>Base: A tous</a:t>
            </a:r>
            <a:endParaRPr lang="fr-FR" sz="1300" i="1" dirty="0"/>
          </a:p>
        </p:txBody>
      </p:sp>
      <p:sp>
        <p:nvSpPr>
          <p:cNvPr id="15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838799" y="6566400"/>
            <a:ext cx="3600000" cy="184666"/>
          </a:xfrm>
        </p:spPr>
        <p:txBody>
          <a:bodyPr/>
          <a:lstStyle/>
          <a:p>
            <a:r>
              <a:rPr lang="fr-FR" dirty="0" smtClean="0"/>
              <a:t>Européens et recherche biomédicale - Février 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169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141288" y="2685899"/>
            <a:ext cx="4419137" cy="1495794"/>
          </a:xfrm>
        </p:spPr>
        <p:txBody>
          <a:bodyPr/>
          <a:lstStyle/>
          <a:p>
            <a:r>
              <a:rPr lang="fr-FR" dirty="0" smtClean="0"/>
              <a:t>La recherche biomédicale, synonyme d’espoir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00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923344" y="1507349"/>
            <a:ext cx="4092646" cy="43842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3961662102"/>
              </p:ext>
            </p:extLst>
          </p:nvPr>
        </p:nvGraphicFramePr>
        <p:xfrm>
          <a:off x="414584" y="1086361"/>
          <a:ext cx="8071556" cy="5271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L’univers d’évocation de la recherche biomédicale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70667" y="700578"/>
            <a:ext cx="8871733" cy="608933"/>
          </a:xfrm>
        </p:spPr>
        <p:txBody>
          <a:bodyPr/>
          <a:lstStyle/>
          <a:p>
            <a:r>
              <a:rPr lang="fr-FR" sz="1600" dirty="0"/>
              <a:t>Globalement, parmi les mots suivants, quels sont ceux que vous viennent spontanément à l’esprit lorsque vous entendez parler de la recherche biomédicale 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13" name="ZoneTexte 12"/>
          <p:cNvSpPr txBox="1"/>
          <p:nvPr/>
        </p:nvSpPr>
        <p:spPr>
          <a:xfrm>
            <a:off x="814634" y="1264041"/>
            <a:ext cx="12115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i="1" dirty="0" smtClean="0"/>
              <a:t>Base: A tous</a:t>
            </a:r>
            <a:endParaRPr lang="fr-FR" sz="1300" i="1" dirty="0"/>
          </a:p>
        </p:txBody>
      </p:sp>
      <p:sp>
        <p:nvSpPr>
          <p:cNvPr id="14" name="Rectangle 13"/>
          <p:cNvSpPr/>
          <p:nvPr/>
        </p:nvSpPr>
        <p:spPr>
          <a:xfrm>
            <a:off x="6500136" y="2355616"/>
            <a:ext cx="1971675" cy="92333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Au moins une évocation positive</a:t>
            </a:r>
            <a:endParaRPr lang="fr-FR" b="1" dirty="0"/>
          </a:p>
          <a:p>
            <a:pPr algn="ctr"/>
            <a:r>
              <a:rPr lang="fr-FR" b="1" dirty="0" smtClean="0"/>
              <a:t>94%</a:t>
            </a:r>
            <a:endParaRPr lang="fr-FR" b="1" dirty="0"/>
          </a:p>
        </p:txBody>
      </p:sp>
      <p:sp>
        <p:nvSpPr>
          <p:cNvPr id="15" name="Rectangle 14"/>
          <p:cNvSpPr/>
          <p:nvPr/>
        </p:nvSpPr>
        <p:spPr>
          <a:xfrm>
            <a:off x="6511022" y="4654877"/>
            <a:ext cx="1971676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accent3"/>
                </a:solidFill>
              </a:rPr>
              <a:t>Au moins une évocation négative</a:t>
            </a:r>
            <a:endParaRPr lang="fr-FR" b="1" dirty="0">
              <a:solidFill>
                <a:schemeClr val="accent3"/>
              </a:solidFill>
            </a:endParaRPr>
          </a:p>
          <a:p>
            <a:pPr algn="ctr"/>
            <a:r>
              <a:rPr lang="fr-FR" b="1" dirty="0" smtClean="0">
                <a:solidFill>
                  <a:schemeClr val="accent3"/>
                </a:solidFill>
              </a:rPr>
              <a:t>45%</a:t>
            </a:r>
            <a:endParaRPr lang="fr-FR" b="1" dirty="0">
              <a:solidFill>
                <a:schemeClr val="accent3"/>
              </a:solidFill>
            </a:endParaRPr>
          </a:p>
        </p:txBody>
      </p:sp>
      <p:sp>
        <p:nvSpPr>
          <p:cNvPr id="7" name="Accolade fermante 6"/>
          <p:cNvSpPr/>
          <p:nvPr/>
        </p:nvSpPr>
        <p:spPr>
          <a:xfrm>
            <a:off x="6124854" y="1611630"/>
            <a:ext cx="308610" cy="235458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Accolade fermante 15"/>
          <p:cNvSpPr/>
          <p:nvPr/>
        </p:nvSpPr>
        <p:spPr>
          <a:xfrm>
            <a:off x="6122949" y="3977640"/>
            <a:ext cx="308610" cy="2354580"/>
          </a:xfrm>
          <a:prstGeom prst="rightBrac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6680499" y="6036729"/>
            <a:ext cx="24034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i="1" dirty="0" smtClean="0"/>
              <a:t>Total supérieur à 100, </a:t>
            </a:r>
          </a:p>
          <a:p>
            <a:r>
              <a:rPr lang="fr-FR" sz="1300" i="1" dirty="0" smtClean="0"/>
              <a:t>trois réponses possibles</a:t>
            </a:r>
            <a:endParaRPr lang="fr-FR" sz="1300" i="1" dirty="0"/>
          </a:p>
        </p:txBody>
      </p:sp>
      <p:sp>
        <p:nvSpPr>
          <p:cNvPr id="18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838799" y="6566400"/>
            <a:ext cx="3600000" cy="184666"/>
          </a:xfrm>
        </p:spPr>
        <p:txBody>
          <a:bodyPr/>
          <a:lstStyle/>
          <a:p>
            <a:r>
              <a:rPr lang="fr-FR" dirty="0" smtClean="0"/>
              <a:t>Européens et recherche biomédicale - Février 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031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L’univers d’évocation de la recherche </a:t>
            </a:r>
            <a:r>
              <a:rPr lang="fr-FR" dirty="0" smtClean="0"/>
              <a:t>biomédicale (selon le pays)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06045" y="666712"/>
            <a:ext cx="8657850" cy="462178"/>
          </a:xfrm>
        </p:spPr>
        <p:txBody>
          <a:bodyPr/>
          <a:lstStyle/>
          <a:p>
            <a:r>
              <a:rPr lang="fr-FR" sz="1600" dirty="0"/>
              <a:t>Globalement, parmi les mots suivants, quels sont ceux que vous viennent spontanément à l’esprit lorsque vous entendez parler de la recherche biomédicale :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335539"/>
              </p:ext>
            </p:extLst>
          </p:nvPr>
        </p:nvGraphicFramePr>
        <p:xfrm>
          <a:off x="310114" y="1289908"/>
          <a:ext cx="8382333" cy="5034745"/>
        </p:xfrm>
        <a:graphic>
          <a:graphicData uri="http://schemas.openxmlformats.org/drawingml/2006/table">
            <a:tbl>
              <a:tblPr firstRow="1" bandRow="1"/>
              <a:tblGrid>
                <a:gridCol w="1806148"/>
                <a:gridCol w="1315237"/>
                <a:gridCol w="1315237"/>
                <a:gridCol w="1315237"/>
                <a:gridCol w="1315237"/>
                <a:gridCol w="1315237"/>
              </a:tblGrid>
              <a:tr h="4450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AU TOTAL</a:t>
                      </a:r>
                      <a:endParaRPr lang="fr-FR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Blip>
                          <a:blip r:embed="rId2"/>
                        </a:buBlip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Ensemble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Blip>
                          <a:blip r:embed="rId3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France</a:t>
                      </a:r>
                      <a:endParaRPr lang="fr-FR" sz="1400" b="0" dirty="0">
                        <a:solidFill>
                          <a:srgbClr val="003366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Blip>
                          <a:blip r:embed="rId4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Allemagne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Blip>
                          <a:blip r:embed="rId5"/>
                        </a:buBlip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Italie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marL="285750" indent="-285750" algn="ctr">
                        <a:buFontTx/>
                        <a:buBlip>
                          <a:blip r:embed="rId6"/>
                        </a:buBlip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407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L'espoir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67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407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La curiosité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56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407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La fascination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407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L'admiration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407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La confiance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407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L'enthousiasme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196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ST Mots </a:t>
                      </a:r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positifs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3407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L'inquiétude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fr-FR" sz="1600" b="1" i="0" u="none" strike="noStrike" dirty="0">
                        <a:solidFill>
                          <a:schemeClr val="accent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407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La méfiance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fr-FR" sz="1600" b="1" i="0" u="none" strike="noStrike" dirty="0">
                        <a:solidFill>
                          <a:schemeClr val="accent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407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L'incompréhension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fr-FR" sz="1600" b="1" i="0" u="none" strike="noStrike" dirty="0">
                        <a:solidFill>
                          <a:schemeClr val="accent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407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La peur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fr-FR" sz="1600" b="1" i="0" u="none" strike="noStrike" dirty="0">
                        <a:solidFill>
                          <a:schemeClr val="accent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407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L'indifférence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fr-FR" sz="1600" b="1" i="0" u="none" strike="noStrike" dirty="0">
                        <a:solidFill>
                          <a:schemeClr val="accent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749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L'ennui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fr-FR" sz="1600" b="1" i="0" u="none" strike="noStrike" dirty="0">
                        <a:solidFill>
                          <a:schemeClr val="accent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fr-FR" sz="1400" b="0" i="0" u="none" strike="noStrike" dirty="0">
                        <a:solidFill>
                          <a:schemeClr val="accent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407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ST Mots </a:t>
                      </a:r>
                      <a:r>
                        <a:rPr lang="fr-FR" sz="16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négatifs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8" name="ZoneTexte 7"/>
          <p:cNvSpPr txBox="1"/>
          <p:nvPr/>
        </p:nvSpPr>
        <p:spPr>
          <a:xfrm>
            <a:off x="7189470" y="864094"/>
            <a:ext cx="12115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i="1" dirty="0" smtClean="0"/>
              <a:t>Base: A tous</a:t>
            </a:r>
            <a:endParaRPr lang="fr-FR" sz="1300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2948940" y="6342238"/>
            <a:ext cx="424053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i="1" dirty="0" smtClean="0"/>
              <a:t>Total supérieur à 100, trois réponses possibles</a:t>
            </a:r>
            <a:endParaRPr lang="fr-FR" sz="1300" i="1" dirty="0"/>
          </a:p>
        </p:txBody>
      </p:sp>
      <p:sp>
        <p:nvSpPr>
          <p:cNvPr id="10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838799" y="6566400"/>
            <a:ext cx="3600000" cy="184666"/>
          </a:xfrm>
        </p:spPr>
        <p:txBody>
          <a:bodyPr/>
          <a:lstStyle/>
          <a:p>
            <a:r>
              <a:rPr lang="fr-FR" dirty="0" smtClean="0"/>
              <a:t>Européens et recherche biomédicale - Février 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00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L’espoir suscité par la recherche biomédicale pour ses enfants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86265" y="678001"/>
            <a:ext cx="8788402" cy="496045"/>
          </a:xfrm>
        </p:spPr>
        <p:txBody>
          <a:bodyPr/>
          <a:lstStyle/>
          <a:p>
            <a:r>
              <a:rPr lang="fr-FR" sz="1600" dirty="0"/>
              <a:t>Pensez-vous que la recherche biomédicale permettra à vos enfants de vivre beaucoup mieux, un peu mieux, un peu moins bien, beaucoup moins bien ou ni mieux, ni moins bien qu’aujourd’hui </a:t>
            </a:r>
            <a:r>
              <a:rPr lang="fr-FR" sz="1600" dirty="0" smtClean="0"/>
              <a:t>?</a:t>
            </a:r>
            <a:endParaRPr lang="fr-FR" sz="1600" dirty="0"/>
          </a:p>
        </p:txBody>
      </p: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1168550116"/>
              </p:ext>
            </p:extLst>
          </p:nvPr>
        </p:nvGraphicFramePr>
        <p:xfrm>
          <a:off x="666045" y="1410235"/>
          <a:ext cx="8094133" cy="4979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687884" y="3065976"/>
            <a:ext cx="1501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ST </a:t>
            </a:r>
          </a:p>
          <a:p>
            <a:pPr algn="ctr"/>
            <a:r>
              <a:rPr lang="fr-FR" sz="2000" dirty="0" smtClean="0"/>
              <a:t>Mieux</a:t>
            </a:r>
          </a:p>
          <a:p>
            <a:pPr algn="ctr"/>
            <a:r>
              <a:rPr lang="fr-FR" sz="2000" dirty="0" smtClean="0"/>
              <a:t>82%</a:t>
            </a:r>
            <a:endParaRPr lang="fr-FR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186265" y="3065976"/>
            <a:ext cx="1501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3"/>
                </a:solidFill>
              </a:rPr>
              <a:t>ST Moins bien</a:t>
            </a:r>
          </a:p>
          <a:p>
            <a:pPr algn="ctr"/>
            <a:r>
              <a:rPr lang="fr-FR" sz="2000" dirty="0" smtClean="0">
                <a:solidFill>
                  <a:schemeClr val="accent3"/>
                </a:solidFill>
              </a:rPr>
              <a:t> 5%</a:t>
            </a:r>
            <a:endParaRPr lang="fr-FR" sz="2000" dirty="0">
              <a:solidFill>
                <a:schemeClr val="accent3"/>
              </a:solidFill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374641"/>
              </p:ext>
            </p:extLst>
          </p:nvPr>
        </p:nvGraphicFramePr>
        <p:xfrm>
          <a:off x="4469129" y="2321456"/>
          <a:ext cx="4346344" cy="3522960"/>
        </p:xfrm>
        <a:graphic>
          <a:graphicData uri="http://schemas.openxmlformats.org/drawingml/2006/table">
            <a:tbl>
              <a:tblPr firstRow="1" bandRow="1"/>
              <a:tblGrid>
                <a:gridCol w="1759234"/>
                <a:gridCol w="862370"/>
                <a:gridCol w="862370"/>
                <a:gridCol w="862370"/>
              </a:tblGrid>
              <a:tr h="5092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Détail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ST 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Mieux 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%</a:t>
                      </a:r>
                      <a:endParaRPr lang="fr-FR" sz="1200" b="1" dirty="0">
                        <a:solidFill>
                          <a:srgbClr val="003366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chemeClr val="accent3"/>
                          </a:solidFill>
                          <a:latin typeface="Calibri" pitchFamily="34" charset="0"/>
                        </a:rPr>
                        <a:t>ST 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chemeClr val="accent3"/>
                          </a:solidFill>
                          <a:latin typeface="Calibri" pitchFamily="34" charset="0"/>
                        </a:rPr>
                        <a:t>Moins bien 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chemeClr val="accent3"/>
                          </a:solidFill>
                          <a:latin typeface="Calibri" pitchFamily="34" charset="0"/>
                        </a:rPr>
                        <a:t>%</a:t>
                      </a:r>
                      <a:endParaRPr lang="fr-FR" sz="1200" b="1" dirty="0">
                        <a:solidFill>
                          <a:schemeClr val="accent3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rgbClr val="993366"/>
                          </a:solidFill>
                          <a:latin typeface="Calibri" pitchFamily="34" charset="0"/>
                        </a:rPr>
                        <a:t>Ni mieux, ni moins bien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>
                        <a:buFontTx/>
                        <a:buBlip>
                          <a:blip r:embed="rId3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Ensemble</a:t>
                      </a:r>
                      <a:endParaRPr lang="fr-FR" sz="1400" b="0" dirty="0">
                        <a:solidFill>
                          <a:srgbClr val="003366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82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fr-FR" sz="1600" b="1" i="0" u="none" strike="noStrike" dirty="0">
                        <a:solidFill>
                          <a:schemeClr val="accent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993366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fr-FR" sz="1600" b="1" i="0" u="none" strike="noStrike" dirty="0">
                        <a:solidFill>
                          <a:srgbClr val="99336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>
                        <a:buFontTx/>
                        <a:buBlip>
                          <a:blip r:embed="rId4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France</a:t>
                      </a:r>
                      <a:endParaRPr lang="fr-FR" sz="1400" b="0" dirty="0">
                        <a:solidFill>
                          <a:srgbClr val="003366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993366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>
                        <a:buFontTx/>
                        <a:buBlip>
                          <a:blip r:embed="rId5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Allemagne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993366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6"/>
                        </a:buBlip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Italie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993366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7"/>
                        </a:buBlip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Grande-Bretagne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993366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12" name="ZoneTexte 11"/>
          <p:cNvSpPr txBox="1"/>
          <p:nvPr/>
        </p:nvSpPr>
        <p:spPr>
          <a:xfrm>
            <a:off x="777240" y="1195433"/>
            <a:ext cx="12115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i="1" dirty="0" smtClean="0"/>
              <a:t>Base: A tous</a:t>
            </a:r>
            <a:endParaRPr lang="fr-FR" sz="1300" i="1" dirty="0"/>
          </a:p>
        </p:txBody>
      </p:sp>
      <p:sp>
        <p:nvSpPr>
          <p:cNvPr id="1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838799" y="6566400"/>
            <a:ext cx="3600000" cy="184666"/>
          </a:xfrm>
        </p:spPr>
        <p:txBody>
          <a:bodyPr/>
          <a:lstStyle/>
          <a:p>
            <a:r>
              <a:rPr lang="fr-FR" dirty="0" smtClean="0"/>
              <a:t>Européens et recherche biomédicale - Février 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794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141288" y="2685899"/>
            <a:ext cx="4419137" cy="1495794"/>
          </a:xfrm>
        </p:spPr>
        <p:txBody>
          <a:bodyPr/>
          <a:lstStyle/>
          <a:p>
            <a:r>
              <a:rPr lang="fr-FR" dirty="0" smtClean="0"/>
              <a:t>Une grande confiance accordée aux chercheurs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727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0" dirty="0" smtClean="0"/>
              <a:t>Fiche technique </a:t>
            </a:r>
            <a:endParaRPr lang="fr-FR" sz="2400" b="0" dirty="0"/>
          </a:p>
        </p:txBody>
      </p:sp>
      <p:cxnSp>
        <p:nvCxnSpPr>
          <p:cNvPr id="6" name="Straight Connector 32"/>
          <p:cNvCxnSpPr/>
          <p:nvPr/>
        </p:nvCxnSpPr>
        <p:spPr bwMode="auto">
          <a:xfrm>
            <a:off x="4542925" y="1401160"/>
            <a:ext cx="0" cy="3932866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" name="ZoneTexte 7"/>
          <p:cNvSpPr txBox="1"/>
          <p:nvPr/>
        </p:nvSpPr>
        <p:spPr>
          <a:xfrm>
            <a:off x="4739255" y="3780584"/>
            <a:ext cx="3922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 smtClean="0">
                <a:solidFill>
                  <a:srgbClr val="FFFFFF"/>
                </a:solidFill>
              </a:rPr>
              <a:t>MÉTHODE</a:t>
            </a:r>
          </a:p>
        </p:txBody>
      </p:sp>
      <p:sp>
        <p:nvSpPr>
          <p:cNvPr id="8" name="ZoneTexte 8"/>
          <p:cNvSpPr txBox="1"/>
          <p:nvPr/>
        </p:nvSpPr>
        <p:spPr>
          <a:xfrm>
            <a:off x="1367443" y="1031828"/>
            <a:ext cx="6350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>
                <a:solidFill>
                  <a:srgbClr val="FFFFFF"/>
                </a:solidFill>
              </a:rPr>
              <a:t>Sondage effectué pour </a:t>
            </a:r>
            <a:r>
              <a:rPr lang="fr-FR" b="1" dirty="0" smtClean="0">
                <a:solidFill>
                  <a:srgbClr val="FFFFFF"/>
                </a:solidFill>
              </a:rPr>
              <a:t>l’INSERM</a:t>
            </a:r>
            <a:endParaRPr lang="fr-FR" b="1" dirty="0">
              <a:solidFill>
                <a:srgbClr val="FFFFFF"/>
              </a:solidFill>
            </a:endParaRPr>
          </a:p>
        </p:txBody>
      </p:sp>
      <p:sp>
        <p:nvSpPr>
          <p:cNvPr id="9" name="ZoneTexte 9"/>
          <p:cNvSpPr txBox="1"/>
          <p:nvPr/>
        </p:nvSpPr>
        <p:spPr>
          <a:xfrm>
            <a:off x="614867" y="1664122"/>
            <a:ext cx="3070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 smtClean="0">
                <a:solidFill>
                  <a:srgbClr val="FFFFFF"/>
                </a:solidFill>
              </a:rPr>
              <a:t>ÉCHANTILLONS </a:t>
            </a:r>
          </a:p>
        </p:txBody>
      </p:sp>
      <p:sp>
        <p:nvSpPr>
          <p:cNvPr id="10" name="ZoneTexte 10"/>
          <p:cNvSpPr txBox="1"/>
          <p:nvPr/>
        </p:nvSpPr>
        <p:spPr>
          <a:xfrm>
            <a:off x="4657605" y="1664122"/>
            <a:ext cx="4086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 smtClean="0">
                <a:solidFill>
                  <a:srgbClr val="FFFFFF"/>
                </a:solidFill>
              </a:rPr>
              <a:t>DATES DE TERRAIN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62190" y="4186915"/>
            <a:ext cx="4440613" cy="8679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SzPct val="70000"/>
            </a:pPr>
            <a:r>
              <a:rPr lang="fr-FR" dirty="0" smtClean="0">
                <a:solidFill>
                  <a:srgbClr val="FFFFFF"/>
                </a:solidFill>
                <a:cs typeface="Arial" charset="0"/>
              </a:rPr>
              <a:t>É</a:t>
            </a:r>
            <a:r>
              <a:rPr lang="fr-FR" dirty="0" smtClean="0">
                <a:solidFill>
                  <a:srgbClr val="FFFFFF"/>
                </a:solidFill>
              </a:rPr>
              <a:t>chantillons interrogés </a:t>
            </a:r>
            <a:r>
              <a:rPr lang="fr-FR" dirty="0">
                <a:solidFill>
                  <a:srgbClr val="FFFFFF"/>
                </a:solidFill>
              </a:rPr>
              <a:t>par </a:t>
            </a:r>
            <a:r>
              <a:rPr lang="fr-FR" dirty="0" smtClean="0">
                <a:solidFill>
                  <a:srgbClr val="FFFFFF"/>
                </a:solidFill>
              </a:rPr>
              <a:t>Internet.</a:t>
            </a:r>
            <a:endParaRPr lang="fr-FR" dirty="0">
              <a:solidFill>
                <a:srgbClr val="FFFFFF"/>
              </a:solidFill>
            </a:endParaRPr>
          </a:p>
          <a:p>
            <a:pPr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SzPct val="70000"/>
            </a:pPr>
            <a:r>
              <a:rPr lang="fr-FR" dirty="0">
                <a:solidFill>
                  <a:srgbClr val="FFFFFF"/>
                </a:solidFill>
              </a:rPr>
              <a:t>Méthode des quotas : sexe, âge, </a:t>
            </a:r>
            <a:r>
              <a:rPr lang="fr-FR" dirty="0" smtClean="0">
                <a:solidFill>
                  <a:srgbClr val="FFFFFF"/>
                </a:solidFill>
              </a:rPr>
              <a:t>profession, </a:t>
            </a:r>
            <a:r>
              <a:rPr lang="fr-FR" dirty="0">
                <a:solidFill>
                  <a:srgbClr val="FFFFFF"/>
                </a:solidFill>
              </a:rPr>
              <a:t>région et catégorie </a:t>
            </a:r>
            <a:r>
              <a:rPr lang="fr-FR" dirty="0" smtClean="0">
                <a:solidFill>
                  <a:srgbClr val="FFFFFF"/>
                </a:solidFill>
              </a:rPr>
              <a:t>d’agglomération.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3" name="ZoneTexte 24"/>
          <p:cNvSpPr txBox="1"/>
          <p:nvPr/>
        </p:nvSpPr>
        <p:spPr>
          <a:xfrm>
            <a:off x="5758052" y="2585933"/>
            <a:ext cx="2740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FFFFFF"/>
                </a:solidFill>
              </a:rPr>
              <a:t>Du 10 au 23 janvier 2014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70563" y="5936241"/>
            <a:ext cx="355545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dirty="0" smtClean="0">
                <a:solidFill>
                  <a:srgbClr val="808080"/>
                </a:solidFill>
              </a:rPr>
              <a:t>Ce </a:t>
            </a:r>
            <a:r>
              <a:rPr lang="fr-FR" sz="900" dirty="0">
                <a:solidFill>
                  <a:srgbClr val="808080"/>
                </a:solidFill>
              </a:rPr>
              <a:t>rapport a été élaboré dans le respect de la norme internationale ISO 20252 « Etudes de marche, études sociales et d’opinion ».</a:t>
            </a:r>
          </a:p>
          <a:p>
            <a:pPr marL="1143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dirty="0">
                <a:solidFill>
                  <a:srgbClr val="808080"/>
                </a:solidFill>
              </a:rPr>
              <a:t>Comme pour toute enquête quantitative, cette étude présente des résultats soumis aux marges d’erreur inhérentes aux lois statistiques.</a:t>
            </a:r>
          </a:p>
        </p:txBody>
      </p:sp>
      <p:grpSp>
        <p:nvGrpSpPr>
          <p:cNvPr id="15" name="Group 322"/>
          <p:cNvGrpSpPr>
            <a:grpSpLocks noChangeAspect="1"/>
          </p:cNvGrpSpPr>
          <p:nvPr/>
        </p:nvGrpSpPr>
        <p:grpSpPr>
          <a:xfrm>
            <a:off x="4920357" y="2446599"/>
            <a:ext cx="696743" cy="648000"/>
            <a:chOff x="273050" y="2060848"/>
            <a:chExt cx="696743" cy="648000"/>
          </a:xfrm>
          <a:solidFill>
            <a:schemeClr val="bg1"/>
          </a:solidFill>
        </p:grpSpPr>
        <p:grpSp>
          <p:nvGrpSpPr>
            <p:cNvPr id="16" name="Group 240"/>
            <p:cNvGrpSpPr>
              <a:grpSpLocks noChangeAspect="1"/>
            </p:cNvGrpSpPr>
            <p:nvPr/>
          </p:nvGrpSpPr>
          <p:grpSpPr>
            <a:xfrm>
              <a:off x="447213" y="2419823"/>
              <a:ext cx="348481" cy="144000"/>
              <a:chOff x="6038850" y="1633538"/>
              <a:chExt cx="192088" cy="79375"/>
            </a:xfrm>
            <a:grpFill/>
          </p:grpSpPr>
          <p:sp>
            <p:nvSpPr>
              <p:cNvPr id="18" name="Freeform 21"/>
              <p:cNvSpPr>
                <a:spLocks/>
              </p:cNvSpPr>
              <p:nvPr/>
            </p:nvSpPr>
            <p:spPr bwMode="auto">
              <a:xfrm>
                <a:off x="6038850" y="1633538"/>
                <a:ext cx="49213" cy="79375"/>
              </a:xfrm>
              <a:custGeom>
                <a:avLst/>
                <a:gdLst/>
                <a:ahLst/>
                <a:cxnLst>
                  <a:cxn ang="0">
                    <a:pos x="43" y="40"/>
                  </a:cxn>
                  <a:cxn ang="0">
                    <a:pos x="42" y="52"/>
                  </a:cxn>
                  <a:cxn ang="0">
                    <a:pos x="40" y="59"/>
                  </a:cxn>
                  <a:cxn ang="0">
                    <a:pos x="33" y="67"/>
                  </a:cxn>
                  <a:cxn ang="0">
                    <a:pos x="21" y="69"/>
                  </a:cxn>
                  <a:cxn ang="0">
                    <a:pos x="5" y="63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16" y="46"/>
                  </a:cxn>
                  <a:cxn ang="0">
                    <a:pos x="16" y="46"/>
                  </a:cxn>
                  <a:cxn ang="0">
                    <a:pos x="17" y="52"/>
                  </a:cxn>
                  <a:cxn ang="0">
                    <a:pos x="21" y="53"/>
                  </a:cxn>
                  <a:cxn ang="0">
                    <a:pos x="25" y="51"/>
                  </a:cxn>
                  <a:cxn ang="0">
                    <a:pos x="26" y="45"/>
                  </a:cxn>
                  <a:cxn ang="0">
                    <a:pos x="26" y="0"/>
                  </a:cxn>
                  <a:cxn ang="0">
                    <a:pos x="43" y="0"/>
                  </a:cxn>
                  <a:cxn ang="0">
                    <a:pos x="43" y="40"/>
                  </a:cxn>
                </a:cxnLst>
                <a:rect l="0" t="0" r="r" b="b"/>
                <a:pathLst>
                  <a:path w="43" h="69">
                    <a:moveTo>
                      <a:pt x="43" y="40"/>
                    </a:moveTo>
                    <a:cubicBezTo>
                      <a:pt x="43" y="45"/>
                      <a:pt x="43" y="50"/>
                      <a:pt x="42" y="52"/>
                    </a:cubicBezTo>
                    <a:cubicBezTo>
                      <a:pt x="42" y="55"/>
                      <a:pt x="41" y="57"/>
                      <a:pt x="40" y="59"/>
                    </a:cubicBezTo>
                    <a:cubicBezTo>
                      <a:pt x="38" y="63"/>
                      <a:pt x="36" y="65"/>
                      <a:pt x="33" y="67"/>
                    </a:cubicBezTo>
                    <a:cubicBezTo>
                      <a:pt x="30" y="68"/>
                      <a:pt x="26" y="69"/>
                      <a:pt x="21" y="69"/>
                    </a:cubicBezTo>
                    <a:cubicBezTo>
                      <a:pt x="14" y="69"/>
                      <a:pt x="9" y="67"/>
                      <a:pt x="5" y="63"/>
                    </a:cubicBezTo>
                    <a:cubicBezTo>
                      <a:pt x="1" y="59"/>
                      <a:pt x="0" y="54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6" y="49"/>
                      <a:pt x="17" y="50"/>
                      <a:pt x="17" y="52"/>
                    </a:cubicBezTo>
                    <a:cubicBezTo>
                      <a:pt x="18" y="53"/>
                      <a:pt x="20" y="53"/>
                      <a:pt x="21" y="53"/>
                    </a:cubicBezTo>
                    <a:cubicBezTo>
                      <a:pt x="23" y="53"/>
                      <a:pt x="24" y="53"/>
                      <a:pt x="25" y="51"/>
                    </a:cubicBezTo>
                    <a:cubicBezTo>
                      <a:pt x="26" y="50"/>
                      <a:pt x="26" y="48"/>
                      <a:pt x="26" y="45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43" y="0"/>
                      <a:pt x="43" y="0"/>
                      <a:pt x="43" y="0"/>
                    </a:cubicBezTo>
                    <a:lnTo>
                      <a:pt x="43" y="4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9" name="Freeform 22"/>
              <p:cNvSpPr>
                <a:spLocks noEditPoints="1"/>
              </p:cNvSpPr>
              <p:nvPr/>
            </p:nvSpPr>
            <p:spPr bwMode="auto">
              <a:xfrm>
                <a:off x="6089650" y="1633538"/>
                <a:ext cx="76200" cy="77788"/>
              </a:xfrm>
              <a:custGeom>
                <a:avLst/>
                <a:gdLst/>
                <a:ahLst/>
                <a:cxnLst>
                  <a:cxn ang="0">
                    <a:pos x="16" y="42"/>
                  </a:cxn>
                  <a:cxn ang="0">
                    <a:pos x="13" y="49"/>
                  </a:cxn>
                  <a:cxn ang="0">
                    <a:pos x="0" y="49"/>
                  </a:cxn>
                  <a:cxn ang="0">
                    <a:pos x="19" y="0"/>
                  </a:cxn>
                  <a:cxn ang="0">
                    <a:pos x="29" y="0"/>
                  </a:cxn>
                  <a:cxn ang="0">
                    <a:pos x="48" y="49"/>
                  </a:cxn>
                  <a:cxn ang="0">
                    <a:pos x="35" y="49"/>
                  </a:cxn>
                  <a:cxn ang="0">
                    <a:pos x="32" y="42"/>
                  </a:cxn>
                  <a:cxn ang="0">
                    <a:pos x="16" y="42"/>
                  </a:cxn>
                  <a:cxn ang="0">
                    <a:pos x="29" y="32"/>
                  </a:cxn>
                  <a:cxn ang="0">
                    <a:pos x="24" y="16"/>
                  </a:cxn>
                  <a:cxn ang="0">
                    <a:pos x="19" y="32"/>
                  </a:cxn>
                  <a:cxn ang="0">
                    <a:pos x="29" y="32"/>
                  </a:cxn>
                </a:cxnLst>
                <a:rect l="0" t="0" r="r" b="b"/>
                <a:pathLst>
                  <a:path w="48" h="49">
                    <a:moveTo>
                      <a:pt x="16" y="42"/>
                    </a:moveTo>
                    <a:lnTo>
                      <a:pt x="13" y="49"/>
                    </a:lnTo>
                    <a:lnTo>
                      <a:pt x="0" y="49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48" y="49"/>
                    </a:lnTo>
                    <a:lnTo>
                      <a:pt x="35" y="49"/>
                    </a:lnTo>
                    <a:lnTo>
                      <a:pt x="32" y="42"/>
                    </a:lnTo>
                    <a:lnTo>
                      <a:pt x="16" y="42"/>
                    </a:lnTo>
                    <a:close/>
                    <a:moveTo>
                      <a:pt x="29" y="32"/>
                    </a:moveTo>
                    <a:lnTo>
                      <a:pt x="24" y="16"/>
                    </a:lnTo>
                    <a:lnTo>
                      <a:pt x="19" y="32"/>
                    </a:lnTo>
                    <a:lnTo>
                      <a:pt x="29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0" name="Freeform 23"/>
              <p:cNvSpPr>
                <a:spLocks/>
              </p:cNvSpPr>
              <p:nvPr/>
            </p:nvSpPr>
            <p:spPr bwMode="auto">
              <a:xfrm>
                <a:off x="6167438" y="1633538"/>
                <a:ext cx="63500" cy="77788"/>
              </a:xfrm>
              <a:custGeom>
                <a:avLst/>
                <a:gdLst/>
                <a:ahLst/>
                <a:cxnLst>
                  <a:cxn ang="0">
                    <a:pos x="12" y="49"/>
                  </a:cxn>
                  <a:cxn ang="0">
                    <a:pos x="0" y="49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29" y="27"/>
                  </a:cxn>
                  <a:cxn ang="0">
                    <a:pos x="29" y="0"/>
                  </a:cxn>
                  <a:cxn ang="0">
                    <a:pos x="40" y="0"/>
                  </a:cxn>
                  <a:cxn ang="0">
                    <a:pos x="40" y="49"/>
                  </a:cxn>
                  <a:cxn ang="0">
                    <a:pos x="30" y="49"/>
                  </a:cxn>
                  <a:cxn ang="0">
                    <a:pos x="12" y="21"/>
                  </a:cxn>
                  <a:cxn ang="0">
                    <a:pos x="12" y="49"/>
                  </a:cxn>
                </a:cxnLst>
                <a:rect l="0" t="0" r="r" b="b"/>
                <a:pathLst>
                  <a:path w="40" h="49">
                    <a:moveTo>
                      <a:pt x="12" y="49"/>
                    </a:moveTo>
                    <a:lnTo>
                      <a:pt x="0" y="49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9" y="27"/>
                    </a:lnTo>
                    <a:lnTo>
                      <a:pt x="29" y="0"/>
                    </a:lnTo>
                    <a:lnTo>
                      <a:pt x="40" y="0"/>
                    </a:lnTo>
                    <a:lnTo>
                      <a:pt x="40" y="49"/>
                    </a:lnTo>
                    <a:lnTo>
                      <a:pt x="30" y="49"/>
                    </a:lnTo>
                    <a:lnTo>
                      <a:pt x="12" y="21"/>
                    </a:lnTo>
                    <a:lnTo>
                      <a:pt x="12" y="4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sp>
          <p:nvSpPr>
            <p:cNvPr id="17" name="Freeform 16"/>
            <p:cNvSpPr>
              <a:spLocks noChangeAspect="1" noEditPoints="1"/>
            </p:cNvSpPr>
            <p:nvPr/>
          </p:nvSpPr>
          <p:spPr bwMode="auto">
            <a:xfrm>
              <a:off x="273050" y="2060848"/>
              <a:ext cx="696743" cy="648000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395111" y="2288374"/>
            <a:ext cx="4052711" cy="27406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fr-FR" b="1" dirty="0" smtClean="0">
                <a:solidFill>
                  <a:schemeClr val="bg1"/>
                </a:solidFill>
              </a:rPr>
              <a:t> Ensemble des répondants  : 4 011</a:t>
            </a:r>
            <a:endParaRPr lang="fr-FR" b="1" dirty="0">
              <a:solidFill>
                <a:schemeClr val="bg1"/>
              </a:solidFill>
            </a:endParaRPr>
          </a:p>
          <a:p>
            <a:endParaRPr lang="fr-FR" b="1" dirty="0" smtClean="0">
              <a:solidFill>
                <a:schemeClr val="bg1"/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fr-FR" b="1" dirty="0" smtClean="0">
                <a:solidFill>
                  <a:schemeClr val="bg1"/>
                </a:solidFill>
              </a:rPr>
              <a:t>France : 1 001 répondants </a:t>
            </a:r>
          </a:p>
          <a:p>
            <a:endParaRPr lang="fr-FR" b="1" dirty="0" smtClean="0">
              <a:solidFill>
                <a:schemeClr val="bg1"/>
              </a:solidFill>
            </a:endParaRPr>
          </a:p>
          <a:p>
            <a:pPr marL="285750" indent="-285750">
              <a:buBlip>
                <a:blip r:embed="rId4"/>
              </a:buBlip>
            </a:pPr>
            <a:r>
              <a:rPr lang="fr-FR" b="1" dirty="0" smtClean="0">
                <a:solidFill>
                  <a:schemeClr val="bg1"/>
                </a:solidFill>
              </a:rPr>
              <a:t>Allemagne : 1 004 répondants</a:t>
            </a:r>
          </a:p>
          <a:p>
            <a:pPr marL="285750" indent="-285750">
              <a:buBlip>
                <a:blip r:embed="rId4"/>
              </a:buBlip>
            </a:pPr>
            <a:endParaRPr lang="fr-FR" b="1" dirty="0" smtClean="0">
              <a:solidFill>
                <a:schemeClr val="bg1"/>
              </a:solidFill>
            </a:endParaRPr>
          </a:p>
          <a:p>
            <a:pPr marL="285750" indent="-285750">
              <a:buBlip>
                <a:blip r:embed="rId5"/>
              </a:buBlip>
            </a:pPr>
            <a:r>
              <a:rPr lang="fr-FR" b="1" dirty="0">
                <a:solidFill>
                  <a:schemeClr val="bg1"/>
                </a:solidFill>
              </a:rPr>
              <a:t>Italie : </a:t>
            </a:r>
            <a:r>
              <a:rPr lang="fr-FR" b="1" dirty="0" smtClean="0">
                <a:solidFill>
                  <a:schemeClr val="bg1"/>
                </a:solidFill>
              </a:rPr>
              <a:t>1 001 répondants</a:t>
            </a:r>
          </a:p>
          <a:p>
            <a:endParaRPr lang="fr-FR" b="1" dirty="0" smtClean="0">
              <a:solidFill>
                <a:schemeClr val="bg1"/>
              </a:solidFill>
            </a:endParaRPr>
          </a:p>
          <a:p>
            <a:pPr marL="285750" indent="-285750">
              <a:buBlip>
                <a:blip r:embed="rId6"/>
              </a:buBlip>
            </a:pPr>
            <a:r>
              <a:rPr lang="fr-FR" b="1" dirty="0" smtClean="0">
                <a:solidFill>
                  <a:schemeClr val="bg1"/>
                </a:solidFill>
              </a:rPr>
              <a:t> Grande-Bretagne : 1 005 </a:t>
            </a:r>
            <a:r>
              <a:rPr lang="fr-FR" b="1" dirty="0">
                <a:solidFill>
                  <a:schemeClr val="bg1"/>
                </a:solidFill>
              </a:rPr>
              <a:t>répondants</a:t>
            </a:r>
          </a:p>
          <a:p>
            <a:endParaRPr lang="fr-FR" b="1" dirty="0" smtClean="0">
              <a:solidFill>
                <a:schemeClr val="bg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7964" y="6582572"/>
            <a:ext cx="3240000" cy="184666"/>
          </a:xfrm>
        </p:spPr>
        <p:txBody>
          <a:bodyPr/>
          <a:lstStyle/>
          <a:p>
            <a:r>
              <a:rPr lang="fr-FR" dirty="0" smtClean="0"/>
              <a:t>Européens et recherche biomédicale - Février 2014</a:t>
            </a:r>
            <a:endParaRPr lang="de-D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21" name="Picture 25" descr="Sans-titre-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163" y="87717"/>
            <a:ext cx="2834640" cy="70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96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confiance accordée aux chercheurs en sciences biomédicales (résumé) 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42442" y="700578"/>
            <a:ext cx="8741914" cy="496045"/>
          </a:xfrm>
        </p:spPr>
        <p:txBody>
          <a:bodyPr/>
          <a:lstStyle/>
          <a:p>
            <a:r>
              <a:rPr lang="fr-FR" sz="1600" dirty="0"/>
              <a:t>Personnellement, dans votre pays, avez-vous tout à fait, plutôt, plutôt pas ou pas du tout confiance dans les chercheurs en sciences biomédicales… ? </a:t>
            </a:r>
          </a:p>
        </p:txBody>
      </p: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424051801"/>
              </p:ext>
            </p:extLst>
          </p:nvPr>
        </p:nvGraphicFramePr>
        <p:xfrm>
          <a:off x="2596444" y="0"/>
          <a:ext cx="6479821" cy="6045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454354"/>
              </p:ext>
            </p:extLst>
          </p:nvPr>
        </p:nvGraphicFramePr>
        <p:xfrm>
          <a:off x="824088" y="2607732"/>
          <a:ext cx="3183467" cy="32173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3467"/>
              </a:tblGrid>
              <a:tr h="107244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Pour interpeller l’opinion s’ils estiment que des travaux scientifiques vont avoir des conséquences importantes sur des enjeux de société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7244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Pour refuser que des innovations issues de leurs travaux aient des conséquences négatives sur la santé du grand public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7244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Pour rester indépendants et ne pas accepter de faire l’objet de pressions concernant les résultats de leurs travaux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7581"/>
              </p:ext>
            </p:extLst>
          </p:nvPr>
        </p:nvGraphicFramePr>
        <p:xfrm>
          <a:off x="6973708" y="2596444"/>
          <a:ext cx="711201" cy="3228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01"/>
              </a:tblGrid>
              <a:tr h="107620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7620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7620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911295"/>
              </p:ext>
            </p:extLst>
          </p:nvPr>
        </p:nvGraphicFramePr>
        <p:xfrm>
          <a:off x="8037688" y="2607732"/>
          <a:ext cx="711201" cy="3228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01"/>
              </a:tblGrid>
              <a:tr h="10762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762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762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6683019" y="1814048"/>
            <a:ext cx="1292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ST </a:t>
            </a:r>
          </a:p>
          <a:p>
            <a:pPr algn="ctr"/>
            <a:r>
              <a:rPr lang="fr-FR" b="1" dirty="0" smtClean="0"/>
              <a:t>Confiance</a:t>
            </a:r>
          </a:p>
          <a:p>
            <a:pPr algn="ctr"/>
            <a:r>
              <a:rPr lang="fr-FR" b="1" dirty="0" smtClean="0"/>
              <a:t>%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642577" y="1814048"/>
            <a:ext cx="1501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3"/>
                </a:solidFill>
              </a:rPr>
              <a:t>ST Pas </a:t>
            </a:r>
          </a:p>
          <a:p>
            <a:pPr algn="ctr"/>
            <a:r>
              <a:rPr lang="fr-FR" b="1" dirty="0" smtClean="0">
                <a:solidFill>
                  <a:schemeClr val="accent3"/>
                </a:solidFill>
              </a:rPr>
              <a:t>confiance</a:t>
            </a:r>
          </a:p>
          <a:p>
            <a:pPr algn="ctr"/>
            <a:r>
              <a:rPr lang="fr-FR" b="1" dirty="0" smtClean="0">
                <a:solidFill>
                  <a:schemeClr val="accent3"/>
                </a:solidFill>
              </a:rPr>
              <a:t>%</a:t>
            </a:r>
            <a:endParaRPr lang="fr-FR" b="1" dirty="0">
              <a:solidFill>
                <a:schemeClr val="accent3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14" name="ZoneTexte 13"/>
          <p:cNvSpPr txBox="1"/>
          <p:nvPr/>
        </p:nvSpPr>
        <p:spPr>
          <a:xfrm>
            <a:off x="571500" y="1264041"/>
            <a:ext cx="12115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i="1" dirty="0" smtClean="0"/>
              <a:t>Base: A tous</a:t>
            </a:r>
            <a:endParaRPr lang="fr-FR" sz="1300" i="1" dirty="0"/>
          </a:p>
        </p:txBody>
      </p:sp>
      <p:sp>
        <p:nvSpPr>
          <p:cNvPr id="15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838799" y="6566400"/>
            <a:ext cx="3600000" cy="184666"/>
          </a:xfrm>
        </p:spPr>
        <p:txBody>
          <a:bodyPr/>
          <a:lstStyle/>
          <a:p>
            <a:r>
              <a:rPr lang="fr-FR" dirty="0" smtClean="0"/>
              <a:t>Européens et recherche biomédicale - Février 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478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5810" y="97200"/>
            <a:ext cx="8235315" cy="612000"/>
          </a:xfrm>
        </p:spPr>
        <p:txBody>
          <a:bodyPr/>
          <a:lstStyle/>
          <a:p>
            <a:r>
              <a:rPr lang="fr-FR" dirty="0" smtClean="0"/>
              <a:t>La confiance accordée aux chercheurs en sciences biomédicales pour interpeller l’opinion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08785" y="664947"/>
            <a:ext cx="8657850" cy="473467"/>
          </a:xfrm>
        </p:spPr>
        <p:txBody>
          <a:bodyPr/>
          <a:lstStyle/>
          <a:p>
            <a:r>
              <a:rPr lang="fr-FR" sz="1600" dirty="0"/>
              <a:t>Personnellement, dans votre pays, avez-vous tout à fait, plutôt, plutôt pas ou pas du tout confiance dans les chercheurs en sciences biomédicales… ?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7" name="ZoneTexte 6"/>
          <p:cNvSpPr txBox="1"/>
          <p:nvPr/>
        </p:nvSpPr>
        <p:spPr>
          <a:xfrm>
            <a:off x="4574318" y="877567"/>
            <a:ext cx="12115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i="1" dirty="0" smtClean="0"/>
              <a:t>Base: A tous</a:t>
            </a:r>
            <a:endParaRPr lang="fr-FR" sz="1300" i="1" dirty="0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838799" y="6566400"/>
            <a:ext cx="3600000" cy="184666"/>
          </a:xfrm>
        </p:spPr>
        <p:txBody>
          <a:bodyPr/>
          <a:lstStyle/>
          <a:p>
            <a:r>
              <a:rPr lang="fr-FR" dirty="0" smtClean="0"/>
              <a:t>Européens et recherche biomédicale - Février 2014</a:t>
            </a:r>
            <a:endParaRPr lang="de-DE" dirty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579484"/>
              </p:ext>
            </p:extLst>
          </p:nvPr>
        </p:nvGraphicFramePr>
        <p:xfrm>
          <a:off x="2048933" y="1284608"/>
          <a:ext cx="5443370" cy="587758"/>
        </p:xfrm>
        <a:graphic>
          <a:graphicData uri="http://schemas.openxmlformats.org/drawingml/2006/table">
            <a:tbl>
              <a:tblPr firstRow="1" bandRow="1"/>
              <a:tblGrid>
                <a:gridCol w="5443370"/>
              </a:tblGrid>
              <a:tr h="5877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Pour </a:t>
                      </a:r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interpeller l’opinion s’ils estiment que des travaux scientifiques vont avoir des conséquences importantes sur des enjeux de société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Graphique 20"/>
          <p:cNvGraphicFramePr/>
          <p:nvPr>
            <p:extLst>
              <p:ext uri="{D42A27DB-BD31-4B8C-83A1-F6EECF244321}">
                <p14:modId xmlns:p14="http://schemas.microsoft.com/office/powerpoint/2010/main" val="3971437048"/>
              </p:ext>
            </p:extLst>
          </p:nvPr>
        </p:nvGraphicFramePr>
        <p:xfrm>
          <a:off x="790216" y="1584748"/>
          <a:ext cx="8094133" cy="5022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ZoneTexte 21"/>
          <p:cNvSpPr txBox="1"/>
          <p:nvPr/>
        </p:nvSpPr>
        <p:spPr>
          <a:xfrm>
            <a:off x="3211689" y="3014432"/>
            <a:ext cx="1501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ST Confiance</a:t>
            </a:r>
          </a:p>
          <a:p>
            <a:pPr algn="ctr"/>
            <a:r>
              <a:rPr lang="fr-FR" sz="2000" dirty="0" smtClean="0"/>
              <a:t>70%</a:t>
            </a:r>
            <a:endParaRPr lang="fr-FR" sz="2000" dirty="0"/>
          </a:p>
        </p:txBody>
      </p:sp>
      <p:sp>
        <p:nvSpPr>
          <p:cNvPr id="23" name="ZoneTexte 22"/>
          <p:cNvSpPr txBox="1"/>
          <p:nvPr/>
        </p:nvSpPr>
        <p:spPr>
          <a:xfrm>
            <a:off x="547510" y="3014432"/>
            <a:ext cx="1501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3"/>
                </a:solidFill>
              </a:rPr>
              <a:t>ST Pas</a:t>
            </a:r>
          </a:p>
          <a:p>
            <a:pPr algn="ctr"/>
            <a:r>
              <a:rPr lang="fr-FR" sz="2000" dirty="0" smtClean="0">
                <a:solidFill>
                  <a:schemeClr val="accent3"/>
                </a:solidFill>
              </a:rPr>
              <a:t>confiance</a:t>
            </a:r>
          </a:p>
          <a:p>
            <a:pPr algn="ctr"/>
            <a:r>
              <a:rPr lang="fr-FR" sz="2000" dirty="0" smtClean="0">
                <a:solidFill>
                  <a:schemeClr val="accent3"/>
                </a:solidFill>
              </a:rPr>
              <a:t>30%</a:t>
            </a:r>
            <a:endParaRPr lang="fr-FR" sz="2000" dirty="0">
              <a:solidFill>
                <a:schemeClr val="accent3"/>
              </a:solidFill>
            </a:endParaRPr>
          </a:p>
        </p:txBody>
      </p:sp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670282"/>
              </p:ext>
            </p:extLst>
          </p:nvPr>
        </p:nvGraphicFramePr>
        <p:xfrm>
          <a:off x="4713112" y="2285344"/>
          <a:ext cx="4125843" cy="3489500"/>
        </p:xfrm>
        <a:graphic>
          <a:graphicData uri="http://schemas.openxmlformats.org/drawingml/2006/table">
            <a:tbl>
              <a:tblPr firstRow="1" bandRow="1"/>
              <a:tblGrid>
                <a:gridCol w="1800000"/>
                <a:gridCol w="1188285"/>
                <a:gridCol w="1137558"/>
              </a:tblGrid>
              <a:tr h="632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Détail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ST</a:t>
                      </a:r>
                      <a:r>
                        <a:rPr lang="fr-FR" sz="12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Confiance</a:t>
                      </a:r>
                      <a:endParaRPr lang="fr-FR" sz="12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%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chemeClr val="accent3"/>
                          </a:solidFill>
                          <a:latin typeface="Calibri" pitchFamily="34" charset="0"/>
                        </a:rPr>
                        <a:t>ST Pas confiance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chemeClr val="accent3"/>
                          </a:solidFill>
                          <a:latin typeface="Calibri" pitchFamily="34" charset="0"/>
                        </a:rPr>
                        <a:t>%</a:t>
                      </a:r>
                      <a:endParaRPr lang="fr-FR" sz="1200" b="1" dirty="0">
                        <a:solidFill>
                          <a:schemeClr val="accent3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69884">
                <a:tc>
                  <a:txBody>
                    <a:bodyPr/>
                    <a:lstStyle/>
                    <a:p>
                      <a:pPr algn="l">
                        <a:buFontTx/>
                        <a:buBlip>
                          <a:blip r:embed="rId3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Ensemble</a:t>
                      </a:r>
                      <a:endParaRPr lang="fr-FR" sz="1400" b="0" dirty="0">
                        <a:solidFill>
                          <a:srgbClr val="003366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9884">
                <a:tc>
                  <a:txBody>
                    <a:bodyPr/>
                    <a:lstStyle/>
                    <a:p>
                      <a:pPr algn="l">
                        <a:buFontTx/>
                        <a:buBlip>
                          <a:blip r:embed="rId4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France</a:t>
                      </a:r>
                      <a:endParaRPr lang="fr-FR" sz="1400" b="0" dirty="0">
                        <a:solidFill>
                          <a:srgbClr val="003366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9884">
                <a:tc>
                  <a:txBody>
                    <a:bodyPr/>
                    <a:lstStyle/>
                    <a:p>
                      <a:pPr algn="l">
                        <a:buFontTx/>
                        <a:buBlip>
                          <a:blip r:embed="rId5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Allemagne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9884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6"/>
                        </a:buBlip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Italie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9884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7"/>
                        </a:buBlip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Grande-Bretagne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65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5810" y="97200"/>
            <a:ext cx="8235315" cy="612000"/>
          </a:xfrm>
        </p:spPr>
        <p:txBody>
          <a:bodyPr/>
          <a:lstStyle/>
          <a:p>
            <a:r>
              <a:rPr lang="fr-FR" dirty="0" smtClean="0"/>
              <a:t>La confiance accordée aux chercheurs en sciences biomédicales pour refuser que des innovations aient des conséquences négatives sur la santé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72177" y="779600"/>
            <a:ext cx="8657850" cy="473467"/>
          </a:xfrm>
        </p:spPr>
        <p:txBody>
          <a:bodyPr/>
          <a:lstStyle/>
          <a:p>
            <a:r>
              <a:rPr lang="fr-FR" sz="1600" dirty="0"/>
              <a:t>Personnellement, dans votre pays, avez-vous tout à fait, plutôt, plutôt pas ou pas du tout confiance dans les chercheurs en sciences biomédicales… ?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7" name="ZoneTexte 6"/>
          <p:cNvSpPr txBox="1"/>
          <p:nvPr/>
        </p:nvSpPr>
        <p:spPr>
          <a:xfrm>
            <a:off x="4537710" y="992220"/>
            <a:ext cx="12115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i="1" dirty="0" smtClean="0"/>
              <a:t>Base: A tous</a:t>
            </a:r>
            <a:endParaRPr lang="fr-FR" sz="1300" i="1" dirty="0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838799" y="6566400"/>
            <a:ext cx="3600000" cy="184666"/>
          </a:xfrm>
        </p:spPr>
        <p:txBody>
          <a:bodyPr/>
          <a:lstStyle/>
          <a:p>
            <a:r>
              <a:rPr lang="fr-FR" dirty="0" smtClean="0"/>
              <a:t>Européens et recherche biomédicale - Février 2014</a:t>
            </a:r>
            <a:endParaRPr lang="de-DE" dirty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588617"/>
              </p:ext>
            </p:extLst>
          </p:nvPr>
        </p:nvGraphicFramePr>
        <p:xfrm>
          <a:off x="1966633" y="1409251"/>
          <a:ext cx="5142154" cy="488542"/>
        </p:xfrm>
        <a:graphic>
          <a:graphicData uri="http://schemas.openxmlformats.org/drawingml/2006/table">
            <a:tbl>
              <a:tblPr firstRow="1" bandRow="1"/>
              <a:tblGrid>
                <a:gridCol w="5142154"/>
              </a:tblGrid>
              <a:tr h="48854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Pour refuser que des innovations issues de leurs travaux aient des conséquences négatives sur la santé du grand public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Graphique 20"/>
          <p:cNvGraphicFramePr/>
          <p:nvPr>
            <p:extLst>
              <p:ext uri="{D42A27DB-BD31-4B8C-83A1-F6EECF244321}">
                <p14:modId xmlns:p14="http://schemas.microsoft.com/office/powerpoint/2010/main" val="3895412310"/>
              </p:ext>
            </p:extLst>
          </p:nvPr>
        </p:nvGraphicFramePr>
        <p:xfrm>
          <a:off x="790216" y="1584748"/>
          <a:ext cx="8094133" cy="5022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ZoneTexte 21"/>
          <p:cNvSpPr txBox="1"/>
          <p:nvPr/>
        </p:nvSpPr>
        <p:spPr>
          <a:xfrm>
            <a:off x="3211689" y="3014432"/>
            <a:ext cx="1501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ST Confiance </a:t>
            </a:r>
          </a:p>
          <a:p>
            <a:pPr algn="ctr"/>
            <a:r>
              <a:rPr lang="fr-FR" sz="2000" dirty="0" smtClean="0"/>
              <a:t>66%</a:t>
            </a:r>
            <a:endParaRPr lang="fr-FR" sz="2000" dirty="0"/>
          </a:p>
        </p:txBody>
      </p:sp>
      <p:sp>
        <p:nvSpPr>
          <p:cNvPr id="23" name="ZoneTexte 22"/>
          <p:cNvSpPr txBox="1"/>
          <p:nvPr/>
        </p:nvSpPr>
        <p:spPr>
          <a:xfrm>
            <a:off x="547510" y="3014432"/>
            <a:ext cx="1501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3"/>
                </a:solidFill>
              </a:rPr>
              <a:t>ST Pas confiance</a:t>
            </a:r>
          </a:p>
          <a:p>
            <a:pPr algn="ctr"/>
            <a:r>
              <a:rPr lang="fr-FR" sz="2000" dirty="0" smtClean="0">
                <a:solidFill>
                  <a:schemeClr val="accent3"/>
                </a:solidFill>
              </a:rPr>
              <a:t>34%</a:t>
            </a:r>
            <a:endParaRPr lang="fr-FR" sz="2000" dirty="0">
              <a:solidFill>
                <a:schemeClr val="accent3"/>
              </a:solidFill>
            </a:endParaRPr>
          </a:p>
        </p:txBody>
      </p:sp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850499"/>
              </p:ext>
            </p:extLst>
          </p:nvPr>
        </p:nvGraphicFramePr>
        <p:xfrm>
          <a:off x="4713112" y="2285344"/>
          <a:ext cx="4125843" cy="3489500"/>
        </p:xfrm>
        <a:graphic>
          <a:graphicData uri="http://schemas.openxmlformats.org/drawingml/2006/table">
            <a:tbl>
              <a:tblPr firstRow="1" bandRow="1"/>
              <a:tblGrid>
                <a:gridCol w="1800000"/>
                <a:gridCol w="1188285"/>
                <a:gridCol w="1137558"/>
              </a:tblGrid>
              <a:tr h="632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Détail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ST</a:t>
                      </a:r>
                      <a:r>
                        <a:rPr lang="fr-FR" sz="12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Confiance</a:t>
                      </a:r>
                      <a:endParaRPr lang="fr-FR" sz="12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%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chemeClr val="accent3"/>
                          </a:solidFill>
                          <a:latin typeface="Calibri" pitchFamily="34" charset="0"/>
                        </a:rPr>
                        <a:t>ST Pas confiance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chemeClr val="accent3"/>
                          </a:solidFill>
                          <a:latin typeface="Calibri" pitchFamily="34" charset="0"/>
                        </a:rPr>
                        <a:t>%</a:t>
                      </a:r>
                      <a:endParaRPr lang="fr-FR" sz="1200" b="1" dirty="0">
                        <a:solidFill>
                          <a:schemeClr val="accent3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69884">
                <a:tc>
                  <a:txBody>
                    <a:bodyPr/>
                    <a:lstStyle/>
                    <a:p>
                      <a:pPr algn="l">
                        <a:buFontTx/>
                        <a:buBlip>
                          <a:blip r:embed="rId3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Ensemble</a:t>
                      </a:r>
                      <a:endParaRPr lang="fr-FR" sz="1400" b="0" dirty="0">
                        <a:solidFill>
                          <a:srgbClr val="003366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9884">
                <a:tc>
                  <a:txBody>
                    <a:bodyPr/>
                    <a:lstStyle/>
                    <a:p>
                      <a:pPr algn="l">
                        <a:buFontTx/>
                        <a:buBlip>
                          <a:blip r:embed="rId4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France</a:t>
                      </a:r>
                      <a:endParaRPr lang="fr-FR" sz="1400" b="0" dirty="0">
                        <a:solidFill>
                          <a:srgbClr val="003366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9884">
                <a:tc>
                  <a:txBody>
                    <a:bodyPr/>
                    <a:lstStyle/>
                    <a:p>
                      <a:pPr algn="l">
                        <a:buFontTx/>
                        <a:buBlip>
                          <a:blip r:embed="rId5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Allemagne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9884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6"/>
                        </a:buBlip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Italie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9884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7"/>
                        </a:buBlip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Grande-Bretagne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11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5810" y="97200"/>
            <a:ext cx="8235315" cy="612000"/>
          </a:xfrm>
        </p:spPr>
        <p:txBody>
          <a:bodyPr/>
          <a:lstStyle/>
          <a:p>
            <a:r>
              <a:rPr lang="fr-FR" dirty="0" smtClean="0"/>
              <a:t>La confiance accordée aux chercheurs en sciences biomédicales pour rester indépendants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72177" y="779600"/>
            <a:ext cx="8657850" cy="473467"/>
          </a:xfrm>
        </p:spPr>
        <p:txBody>
          <a:bodyPr/>
          <a:lstStyle/>
          <a:p>
            <a:r>
              <a:rPr lang="fr-FR" sz="1600" dirty="0"/>
              <a:t>Personnellement, dans votre pays, avez-vous tout à fait, plutôt, plutôt pas ou pas du tout confiance dans les chercheurs en sciences biomédicales… ?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7" name="ZoneTexte 6"/>
          <p:cNvSpPr txBox="1"/>
          <p:nvPr/>
        </p:nvSpPr>
        <p:spPr>
          <a:xfrm>
            <a:off x="4537710" y="992220"/>
            <a:ext cx="12115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i="1" dirty="0" smtClean="0"/>
              <a:t>Base: A tous</a:t>
            </a:r>
            <a:endParaRPr lang="fr-FR" sz="1300" i="1" dirty="0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838799" y="6566400"/>
            <a:ext cx="3600000" cy="184666"/>
          </a:xfrm>
        </p:spPr>
        <p:txBody>
          <a:bodyPr/>
          <a:lstStyle/>
          <a:p>
            <a:r>
              <a:rPr lang="fr-FR" dirty="0" smtClean="0"/>
              <a:t>Européens et recherche biomédicale - Février 2014</a:t>
            </a:r>
            <a:endParaRPr lang="de-DE" dirty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243633"/>
              </p:ext>
            </p:extLst>
          </p:nvPr>
        </p:nvGraphicFramePr>
        <p:xfrm>
          <a:off x="1846314" y="1402405"/>
          <a:ext cx="5597977" cy="598518"/>
        </p:xfrm>
        <a:graphic>
          <a:graphicData uri="http://schemas.openxmlformats.org/drawingml/2006/table">
            <a:tbl>
              <a:tblPr firstRow="1" bandRow="1"/>
              <a:tblGrid>
                <a:gridCol w="5597977"/>
              </a:tblGrid>
              <a:tr h="59851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Pour rester indépendants et ne pas accepter de faire l’objet de pressions concernant les résultats de leurs travaux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Graphique 20"/>
          <p:cNvGraphicFramePr/>
          <p:nvPr>
            <p:extLst>
              <p:ext uri="{D42A27DB-BD31-4B8C-83A1-F6EECF244321}">
                <p14:modId xmlns:p14="http://schemas.microsoft.com/office/powerpoint/2010/main" val="297788333"/>
              </p:ext>
            </p:extLst>
          </p:nvPr>
        </p:nvGraphicFramePr>
        <p:xfrm>
          <a:off x="790216" y="1584748"/>
          <a:ext cx="8094133" cy="5022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ZoneTexte 21"/>
          <p:cNvSpPr txBox="1"/>
          <p:nvPr/>
        </p:nvSpPr>
        <p:spPr>
          <a:xfrm>
            <a:off x="3211689" y="3014432"/>
            <a:ext cx="1501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ST Confiance</a:t>
            </a:r>
          </a:p>
          <a:p>
            <a:pPr algn="ctr"/>
            <a:r>
              <a:rPr lang="fr-FR" sz="2000" dirty="0" smtClean="0"/>
              <a:t>62%</a:t>
            </a:r>
            <a:endParaRPr lang="fr-FR" sz="2000" dirty="0"/>
          </a:p>
        </p:txBody>
      </p:sp>
      <p:sp>
        <p:nvSpPr>
          <p:cNvPr id="23" name="ZoneTexte 22"/>
          <p:cNvSpPr txBox="1"/>
          <p:nvPr/>
        </p:nvSpPr>
        <p:spPr>
          <a:xfrm>
            <a:off x="547510" y="3014432"/>
            <a:ext cx="1501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3"/>
                </a:solidFill>
              </a:rPr>
              <a:t>ST Pas confiance</a:t>
            </a:r>
          </a:p>
          <a:p>
            <a:pPr algn="ctr"/>
            <a:r>
              <a:rPr lang="fr-FR" sz="2000" dirty="0" smtClean="0">
                <a:solidFill>
                  <a:schemeClr val="accent3"/>
                </a:solidFill>
              </a:rPr>
              <a:t>38%</a:t>
            </a:r>
            <a:endParaRPr lang="fr-FR" sz="2000" dirty="0">
              <a:solidFill>
                <a:schemeClr val="accent3"/>
              </a:solidFill>
            </a:endParaRPr>
          </a:p>
        </p:txBody>
      </p:sp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937804"/>
              </p:ext>
            </p:extLst>
          </p:nvPr>
        </p:nvGraphicFramePr>
        <p:xfrm>
          <a:off x="4713112" y="2285344"/>
          <a:ext cx="4125843" cy="3489500"/>
        </p:xfrm>
        <a:graphic>
          <a:graphicData uri="http://schemas.openxmlformats.org/drawingml/2006/table">
            <a:tbl>
              <a:tblPr firstRow="1" bandRow="1"/>
              <a:tblGrid>
                <a:gridCol w="1800000"/>
                <a:gridCol w="1188285"/>
                <a:gridCol w="1137558"/>
              </a:tblGrid>
              <a:tr h="632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Détail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ST</a:t>
                      </a:r>
                      <a:r>
                        <a:rPr lang="fr-FR" sz="12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Confiance</a:t>
                      </a:r>
                      <a:endParaRPr lang="fr-FR" sz="12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%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chemeClr val="accent3"/>
                          </a:solidFill>
                          <a:latin typeface="Calibri" pitchFamily="34" charset="0"/>
                        </a:rPr>
                        <a:t>ST Pas confiance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chemeClr val="accent3"/>
                          </a:solidFill>
                          <a:latin typeface="Calibri" pitchFamily="34" charset="0"/>
                        </a:rPr>
                        <a:t>%</a:t>
                      </a:r>
                      <a:endParaRPr lang="fr-FR" sz="1200" b="1" dirty="0">
                        <a:solidFill>
                          <a:schemeClr val="accent3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69884">
                <a:tc>
                  <a:txBody>
                    <a:bodyPr/>
                    <a:lstStyle/>
                    <a:p>
                      <a:pPr algn="l">
                        <a:buFontTx/>
                        <a:buBlip>
                          <a:blip r:embed="rId3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Ensemble</a:t>
                      </a:r>
                      <a:endParaRPr lang="fr-FR" sz="1400" b="0" dirty="0">
                        <a:solidFill>
                          <a:srgbClr val="003366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62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38</a:t>
                      </a:r>
                      <a:endParaRPr lang="fr-FR" sz="1600" b="1" i="0" u="none" strike="noStrike" dirty="0">
                        <a:solidFill>
                          <a:schemeClr val="accent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9884">
                <a:tc>
                  <a:txBody>
                    <a:bodyPr/>
                    <a:lstStyle/>
                    <a:p>
                      <a:pPr algn="l">
                        <a:buFontTx/>
                        <a:buBlip>
                          <a:blip r:embed="rId4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France</a:t>
                      </a:r>
                      <a:endParaRPr lang="fr-FR" sz="1400" b="0" dirty="0">
                        <a:solidFill>
                          <a:srgbClr val="003366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9884">
                <a:tc>
                  <a:txBody>
                    <a:bodyPr/>
                    <a:lstStyle/>
                    <a:p>
                      <a:pPr algn="l">
                        <a:buFontTx/>
                        <a:buBlip>
                          <a:blip r:embed="rId5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Allemagne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9884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6"/>
                        </a:buBlip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Italie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9884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7"/>
                        </a:buBlip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Grande-Bretagne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14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880360" y="1399454"/>
            <a:ext cx="5029200" cy="90268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acteurs auxquels on fait le plus confiance pour dire la vérité en cas de problème de santé publique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04533" y="790890"/>
            <a:ext cx="8521778" cy="496045"/>
          </a:xfrm>
        </p:spPr>
        <p:txBody>
          <a:bodyPr/>
          <a:lstStyle/>
          <a:p>
            <a:r>
              <a:rPr lang="fr-FR" sz="1600" dirty="0"/>
              <a:t>Personnellement, lorsqu’un problème de santé publique survient, à qui faites vous le plus confiance pour vous dire la vérité ? </a:t>
            </a:r>
          </a:p>
        </p:txBody>
      </p: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2550331908"/>
              </p:ext>
            </p:extLst>
          </p:nvPr>
        </p:nvGraphicFramePr>
        <p:xfrm>
          <a:off x="666045" y="1376369"/>
          <a:ext cx="7811911" cy="5003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975907"/>
              </p:ext>
            </p:extLst>
          </p:nvPr>
        </p:nvGraphicFramePr>
        <p:xfrm>
          <a:off x="891822" y="1376369"/>
          <a:ext cx="4914618" cy="48758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4618"/>
              </a:tblGrid>
              <a:tr h="443258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Les médecins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091" marR="8091" marT="8091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3258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Les chercheurs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091" marR="8091" marT="8091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3258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Les associations de patients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091" marR="8091" marT="8091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3258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Les organismes de recherche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091" marR="8091" marT="8091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3258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Les journalistes scientifiques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091" marR="8091" marT="8091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3258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Les agences sanitaires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091" marR="8091" marT="8091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3258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Les ONG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091" marR="8091" marT="8091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3258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Les laboratoires pharmaceutiques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091" marR="8091" marT="8091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3258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Le gouvernement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091" marR="8091" marT="8091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3258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Les parlementaires spécialisés dans les questions de santé publique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091" marR="8091" marT="8091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3258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Les enseignants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091" marR="8091" marT="8091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10" name="ZoneTexte 9"/>
          <p:cNvSpPr txBox="1"/>
          <p:nvPr/>
        </p:nvSpPr>
        <p:spPr>
          <a:xfrm>
            <a:off x="925830" y="1399454"/>
            <a:ext cx="12115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i="1" dirty="0" smtClean="0"/>
              <a:t>Base: A tous</a:t>
            </a:r>
            <a:endParaRPr lang="fr-FR" sz="1300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835140" y="6036729"/>
            <a:ext cx="20916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i="1" dirty="0" smtClean="0"/>
              <a:t>Total supérieur à 100, trois réponses possibles</a:t>
            </a:r>
            <a:endParaRPr lang="fr-FR" sz="1300" i="1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838799" y="6566400"/>
            <a:ext cx="3600000" cy="184666"/>
          </a:xfrm>
        </p:spPr>
        <p:txBody>
          <a:bodyPr/>
          <a:lstStyle/>
          <a:p>
            <a:r>
              <a:rPr lang="fr-FR" dirty="0" smtClean="0"/>
              <a:t>Européens et recherche biomédicale - Février 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739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acteurs auxquels on fait </a:t>
            </a:r>
            <a:r>
              <a:rPr lang="fr-FR" dirty="0" smtClean="0"/>
              <a:t>le plus confiance </a:t>
            </a:r>
            <a:r>
              <a:rPr lang="fr-FR" dirty="0"/>
              <a:t>pour dire la vérité en cas de problème de santé </a:t>
            </a:r>
            <a:r>
              <a:rPr lang="fr-FR" dirty="0" smtClean="0"/>
              <a:t>publique (selon le pays)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60889" y="723156"/>
            <a:ext cx="8657850" cy="507333"/>
          </a:xfrm>
        </p:spPr>
        <p:txBody>
          <a:bodyPr/>
          <a:lstStyle/>
          <a:p>
            <a:r>
              <a:rPr lang="fr-FR" sz="1600" dirty="0"/>
              <a:t>Personnellement, lorsqu’un problème de santé publique survient, à qui faites vous le plus confiance pour vous dire la vérité ? 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794040"/>
              </p:ext>
            </p:extLst>
          </p:nvPr>
        </p:nvGraphicFramePr>
        <p:xfrm>
          <a:off x="137162" y="1360169"/>
          <a:ext cx="8823958" cy="4732018"/>
        </p:xfrm>
        <a:graphic>
          <a:graphicData uri="http://schemas.openxmlformats.org/drawingml/2006/table">
            <a:tbl>
              <a:tblPr firstRow="1" bandRow="1"/>
              <a:tblGrid>
                <a:gridCol w="2571748"/>
                <a:gridCol w="1250442"/>
                <a:gridCol w="1250442"/>
                <a:gridCol w="1250442"/>
                <a:gridCol w="1250442"/>
                <a:gridCol w="1250442"/>
              </a:tblGrid>
              <a:tr h="5900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fr-FR" sz="160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Détail</a:t>
                      </a:r>
                      <a:r>
                        <a:rPr lang="fr-FR" sz="1600" baseline="0" dirty="0" smtClean="0">
                          <a:latin typeface="Calibri" pitchFamily="34" charset="0"/>
                        </a:rPr>
                        <a:t> </a:t>
                      </a:r>
                      <a:endParaRPr lang="fr-FR" sz="1600" dirty="0">
                        <a:latin typeface="Calibr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Blip>
                          <a:blip r:embed="rId2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Ensemble</a:t>
                      </a:r>
                      <a:endParaRPr lang="fr-FR" sz="1400" b="0" dirty="0">
                        <a:solidFill>
                          <a:srgbClr val="003366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Blip>
                          <a:blip r:embed="rId3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France</a:t>
                      </a:r>
                      <a:endParaRPr lang="fr-FR" sz="1400" b="0" dirty="0">
                        <a:solidFill>
                          <a:srgbClr val="003366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Blip>
                          <a:blip r:embed="rId4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Allemagne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Blip>
                          <a:blip r:embed="rId5"/>
                        </a:buBlip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Italie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marL="285750" indent="-285750" algn="ctr">
                        <a:buFontTx/>
                        <a:buBlip>
                          <a:blip r:embed="rId6"/>
                        </a:buBlip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3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Les médecins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3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Les chercheurs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3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Les associations de patients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3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Les organismes de recherche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3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Les journalistes scientifiques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3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Les agences sanitaires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3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Les ONG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3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Les laboratoires pharmaceutiques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3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Le gouvernement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416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Les parlementaires </a:t>
                      </a:r>
                      <a:r>
                        <a:rPr lang="fr-FR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spécialisés dans les questions de santé publique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3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Les enseignants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3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Ne se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prononce pas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7" name="ZoneTexte 6"/>
          <p:cNvSpPr txBox="1"/>
          <p:nvPr/>
        </p:nvSpPr>
        <p:spPr>
          <a:xfrm>
            <a:off x="7440930" y="939930"/>
            <a:ext cx="12115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i="1" dirty="0" smtClean="0"/>
              <a:t>Base: A tous</a:t>
            </a:r>
            <a:endParaRPr lang="fr-FR" sz="13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5200650" y="6182924"/>
            <a:ext cx="39433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i="1" dirty="0" smtClean="0"/>
              <a:t>Total supérieur à 100, trois réponses possibles</a:t>
            </a:r>
            <a:endParaRPr lang="fr-FR" sz="1300" i="1" dirty="0"/>
          </a:p>
        </p:txBody>
      </p:sp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838799" y="6566400"/>
            <a:ext cx="3600000" cy="184666"/>
          </a:xfrm>
        </p:spPr>
        <p:txBody>
          <a:bodyPr/>
          <a:lstStyle/>
          <a:p>
            <a:r>
              <a:rPr lang="fr-FR" dirty="0" smtClean="0"/>
              <a:t>Européens et recherche biomédicale - Février 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572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rythme des évolutions sociales générées par la recherche scientifique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70667" y="745734"/>
            <a:ext cx="8713689" cy="496045"/>
          </a:xfrm>
        </p:spPr>
        <p:txBody>
          <a:bodyPr/>
          <a:lstStyle/>
          <a:p>
            <a:r>
              <a:rPr lang="fr-FR" sz="1600" dirty="0"/>
              <a:t>Et avez-vous le sentiment que la recherche scientifique génère des évolutions trop rapides, au rythme qu’il faut ou pas assez rapides au sein de notre société ? </a:t>
            </a:r>
          </a:p>
        </p:txBody>
      </p: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3404221470"/>
              </p:ext>
            </p:extLst>
          </p:nvPr>
        </p:nvGraphicFramePr>
        <p:xfrm>
          <a:off x="1016001" y="1223630"/>
          <a:ext cx="7501462" cy="4681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814136"/>
              </p:ext>
            </p:extLst>
          </p:nvPr>
        </p:nvGraphicFramePr>
        <p:xfrm>
          <a:off x="4312352" y="2234827"/>
          <a:ext cx="4617159" cy="3378118"/>
        </p:xfrm>
        <a:graphic>
          <a:graphicData uri="http://schemas.openxmlformats.org/drawingml/2006/table">
            <a:tbl>
              <a:tblPr firstRow="1" bandRow="1"/>
              <a:tblGrid>
                <a:gridCol w="1868850"/>
                <a:gridCol w="916103"/>
                <a:gridCol w="916103"/>
                <a:gridCol w="916103"/>
              </a:tblGrid>
              <a:tr h="6781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Détail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chemeClr val="accent3"/>
                          </a:solidFill>
                          <a:latin typeface="Calibri" pitchFamily="34" charset="0"/>
                        </a:rPr>
                        <a:t>Trop rapides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chemeClr val="accent3"/>
                          </a:solidFill>
                          <a:latin typeface="Calibri" pitchFamily="34" charset="0"/>
                        </a:rPr>
                        <a:t>%</a:t>
                      </a:r>
                      <a:endParaRPr lang="fr-FR" sz="1200" b="1" dirty="0">
                        <a:solidFill>
                          <a:schemeClr val="accent3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Au rythme qu’il</a:t>
                      </a:r>
                      <a:r>
                        <a:rPr lang="fr-FR" sz="12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faut</a:t>
                      </a:r>
                      <a:endParaRPr lang="fr-FR" sz="12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%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libri" pitchFamily="34" charset="0"/>
                        </a:rPr>
                        <a:t>Pas assez rapides 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libri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>
                        <a:buFontTx/>
                        <a:buBlip>
                          <a:blip r:embed="rId3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Ensemble</a:t>
                      </a:r>
                      <a:endParaRPr lang="fr-FR" sz="1400" b="0" dirty="0">
                        <a:solidFill>
                          <a:srgbClr val="003366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>
                        <a:buFontTx/>
                        <a:buBlip>
                          <a:blip r:embed="rId4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France</a:t>
                      </a:r>
                      <a:endParaRPr lang="fr-FR" sz="1400" b="0" dirty="0">
                        <a:solidFill>
                          <a:srgbClr val="003366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>
                        <a:buFontTx/>
                        <a:buBlip>
                          <a:blip r:embed="rId5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Allemagne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6"/>
                        </a:buBlip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Italie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7"/>
                        </a:buBlip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Grande-Bretagne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10" name="ZoneTexte 9"/>
          <p:cNvSpPr txBox="1"/>
          <p:nvPr/>
        </p:nvSpPr>
        <p:spPr>
          <a:xfrm>
            <a:off x="754380" y="1279816"/>
            <a:ext cx="12115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i="1" dirty="0" smtClean="0"/>
              <a:t>Base: A tous</a:t>
            </a:r>
            <a:endParaRPr lang="fr-FR" sz="1300" i="1" dirty="0"/>
          </a:p>
        </p:txBody>
      </p:sp>
      <p:sp>
        <p:nvSpPr>
          <p:cNvPr id="11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838799" y="6566400"/>
            <a:ext cx="3600000" cy="184666"/>
          </a:xfrm>
        </p:spPr>
        <p:txBody>
          <a:bodyPr/>
          <a:lstStyle/>
          <a:p>
            <a:r>
              <a:rPr lang="fr-FR" dirty="0" smtClean="0"/>
              <a:t>Européens et recherche biomédicale - Février 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310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141288" y="2436600"/>
            <a:ext cx="4419137" cy="1994392"/>
          </a:xfrm>
        </p:spPr>
        <p:txBody>
          <a:bodyPr/>
          <a:lstStyle/>
          <a:p>
            <a:r>
              <a:rPr lang="fr-FR" dirty="0" smtClean="0"/>
              <a:t>Le modèle américain et l’évolution du financement de la recherche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024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pays les plus avancés en matière de recherche biomédicale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25511" y="723156"/>
            <a:ext cx="8713689" cy="496045"/>
          </a:xfrm>
        </p:spPr>
        <p:txBody>
          <a:bodyPr/>
          <a:lstStyle/>
          <a:p>
            <a:r>
              <a:rPr lang="fr-FR" sz="1600" dirty="0"/>
              <a:t>Parmi les pays suivants, quels sont ceux qui vous semblent être aujourd’hui les plus avancés dans le domaine de la recherche biomédicale ? </a:t>
            </a:r>
          </a:p>
        </p:txBody>
      </p: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598064416"/>
              </p:ext>
            </p:extLst>
          </p:nvPr>
        </p:nvGraphicFramePr>
        <p:xfrm>
          <a:off x="305365" y="810401"/>
          <a:ext cx="7969955" cy="5576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863775"/>
              </p:ext>
            </p:extLst>
          </p:nvPr>
        </p:nvGraphicFramePr>
        <p:xfrm>
          <a:off x="429541" y="1436310"/>
          <a:ext cx="3002845" cy="4905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2845"/>
              </a:tblGrid>
              <a:tr h="32704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Les Etats-Unis</a:t>
                      </a:r>
                      <a:endParaRPr lang="fr-F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739" marR="4739" marT="473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704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L’Allemagne</a:t>
                      </a:r>
                      <a:endParaRPr lang="fr-F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739" marR="4739" marT="473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704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</a:t>
                      </a:r>
                      <a:r>
                        <a:rPr lang="fr-FR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Grande-Bretagne</a:t>
                      </a:r>
                      <a:endParaRPr lang="fr-F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739" marR="4739" marT="473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704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r>
                        <a:rPr lang="fr-FR" sz="14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France 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739" marR="4739" marT="473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704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Le Japon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739" marR="4739" marT="473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704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La Suède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739" marR="4739" marT="473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704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La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Chine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739" marR="4739" marT="473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704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Le Canada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739" marR="4739" marT="473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704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L’Italie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739" marR="4739" marT="473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704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La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Russie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739" marR="4739" marT="473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704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L’Inde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739" marR="4739" marT="473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704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La Corée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du Sud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739" marR="4739" marT="473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704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Le Brésil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739" marR="4739" marT="473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704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L’Espagne 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739" marR="4739" marT="473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704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Ne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se prononce pas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739" marR="4739" marT="473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9" name="ZoneTexte 8"/>
          <p:cNvSpPr txBox="1"/>
          <p:nvPr/>
        </p:nvSpPr>
        <p:spPr>
          <a:xfrm>
            <a:off x="629241" y="1233993"/>
            <a:ext cx="12115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i="1" dirty="0" smtClean="0"/>
              <a:t>Base: A tous</a:t>
            </a:r>
            <a:endParaRPr lang="fr-FR" sz="1300" i="1" dirty="0"/>
          </a:p>
        </p:txBody>
      </p:sp>
      <p:sp>
        <p:nvSpPr>
          <p:cNvPr id="10" name="Rectangle 9"/>
          <p:cNvSpPr/>
          <p:nvPr/>
        </p:nvSpPr>
        <p:spPr>
          <a:xfrm>
            <a:off x="6720793" y="4126050"/>
            <a:ext cx="938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fr-FR" b="1" dirty="0" smtClean="0"/>
              <a:t>Les USA</a:t>
            </a:r>
            <a:endParaRPr lang="fr-FR" b="1" dirty="0"/>
          </a:p>
        </p:txBody>
      </p:sp>
      <p:sp>
        <p:nvSpPr>
          <p:cNvPr id="11" name="Rectangle 10"/>
          <p:cNvSpPr/>
          <p:nvPr/>
        </p:nvSpPr>
        <p:spPr>
          <a:xfrm>
            <a:off x="5292719" y="4450248"/>
            <a:ext cx="1289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dirty="0" smtClean="0"/>
              <a:t>L’Allemagne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7809266" y="4819580"/>
            <a:ext cx="716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fr-FR" dirty="0" smtClean="0"/>
              <a:t>La GB</a:t>
            </a:r>
            <a:endParaRPr lang="fr-FR" dirty="0"/>
          </a:p>
        </p:txBody>
      </p:sp>
      <p:grpSp>
        <p:nvGrpSpPr>
          <p:cNvPr id="13" name="Groupe 12"/>
          <p:cNvGrpSpPr/>
          <p:nvPr/>
        </p:nvGrpSpPr>
        <p:grpSpPr>
          <a:xfrm>
            <a:off x="5334653" y="4526321"/>
            <a:ext cx="3307714" cy="1788111"/>
            <a:chOff x="3047365" y="3851910"/>
            <a:chExt cx="3307714" cy="178811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4" name="Cube 13"/>
            <p:cNvSpPr/>
            <p:nvPr/>
          </p:nvSpPr>
          <p:spPr>
            <a:xfrm>
              <a:off x="3047365" y="4156560"/>
              <a:ext cx="1386140" cy="1483461"/>
            </a:xfrm>
            <a:prstGeom prst="cub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400" dirty="0">
                  <a:ln>
                    <a:solidFill>
                      <a:schemeClr val="bg1"/>
                    </a:solidFill>
                  </a:ln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15" name="Cube 14"/>
            <p:cNvSpPr/>
            <p:nvPr/>
          </p:nvSpPr>
          <p:spPr>
            <a:xfrm>
              <a:off x="4074567" y="3851910"/>
              <a:ext cx="1458841" cy="1788111"/>
            </a:xfrm>
            <a:prstGeom prst="cub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5400" dirty="0" smtClean="0">
                  <a:ln>
                    <a:solidFill>
                      <a:schemeClr val="bg1"/>
                    </a:solidFill>
                  </a:ln>
                  <a:solidFill>
                    <a:schemeClr val="accent2"/>
                  </a:solidFill>
                </a:rPr>
                <a:t>1</a:t>
              </a:r>
              <a:endParaRPr lang="fr-FR" sz="5400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16" name="Cube 15"/>
            <p:cNvSpPr/>
            <p:nvPr/>
          </p:nvSpPr>
          <p:spPr>
            <a:xfrm>
              <a:off x="5174632" y="4549139"/>
              <a:ext cx="1180447" cy="1090881"/>
            </a:xfrm>
            <a:prstGeom prst="cub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dirty="0">
                  <a:ln>
                    <a:solidFill>
                      <a:schemeClr val="bg1"/>
                    </a:solidFill>
                  </a:ln>
                  <a:solidFill>
                    <a:schemeClr val="accent3"/>
                  </a:solidFill>
                </a:rPr>
                <a:t>3</a:t>
              </a:r>
            </a:p>
          </p:txBody>
        </p:sp>
      </p:grpSp>
      <p:pic>
        <p:nvPicPr>
          <p:cNvPr id="2050" name="Picture 2" descr="C:\DOCUME~1\AMANDI~2.LAM\LOCALS~1\Temp\Fichiers Internet temporaires\Content.IE5\WAUAVWK4\MC900309844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419" y="3383890"/>
            <a:ext cx="1077209" cy="74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~1\AMANDI~2.LAM\LOCALS~1\Temp\Fichiers Internet temporaires\Content.IE5\WAUAVWK4\MP900362858[1]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457" y="4499946"/>
            <a:ext cx="665828" cy="33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~1\AMANDI~2.LAM\LOCALS~1\Temp\Fichiers Internet temporaires\Content.IE5\VPIFZ7NK\MP900362682[1]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157" y="4044875"/>
            <a:ext cx="752698" cy="45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5566410" y="6305328"/>
            <a:ext cx="3931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Total supérieur à 100, trois réponses possibles</a:t>
            </a:r>
            <a:endParaRPr lang="fr-FR" sz="1200" i="1" dirty="0"/>
          </a:p>
        </p:txBody>
      </p:sp>
      <p:sp>
        <p:nvSpPr>
          <p:cNvPr id="22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838799" y="6566400"/>
            <a:ext cx="3600000" cy="184666"/>
          </a:xfrm>
        </p:spPr>
        <p:txBody>
          <a:bodyPr/>
          <a:lstStyle/>
          <a:p>
            <a:r>
              <a:rPr lang="fr-FR" dirty="0" smtClean="0"/>
              <a:t>Européens et recherche biomédicale - Février 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990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pays les plus avancés en matière de recherche biomédicale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27022" y="621556"/>
            <a:ext cx="8657850" cy="486644"/>
          </a:xfrm>
        </p:spPr>
        <p:txBody>
          <a:bodyPr/>
          <a:lstStyle/>
          <a:p>
            <a:r>
              <a:rPr lang="fr-FR" sz="1600" dirty="0"/>
              <a:t>Parmi les pays suivants, quels sont ceux qui vous semblent être aujourd’hui les plus avancés dans le domaine de la recherche biomédicale ? 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516485"/>
              </p:ext>
            </p:extLst>
          </p:nvPr>
        </p:nvGraphicFramePr>
        <p:xfrm>
          <a:off x="316090" y="1228987"/>
          <a:ext cx="8316018" cy="5195280"/>
        </p:xfrm>
        <a:graphic>
          <a:graphicData uri="http://schemas.openxmlformats.org/drawingml/2006/table">
            <a:tbl>
              <a:tblPr firstRow="1" bandRow="1"/>
              <a:tblGrid>
                <a:gridCol w="2196018"/>
                <a:gridCol w="1224000"/>
                <a:gridCol w="1224000"/>
                <a:gridCol w="1224000"/>
                <a:gridCol w="1224000"/>
                <a:gridCol w="1224000"/>
              </a:tblGrid>
              <a:tr h="2663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Détail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AU TOTAL</a:t>
                      </a:r>
                      <a:endParaRPr lang="fr-FR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Blip>
                          <a:blip r:embed="rId2"/>
                        </a:buBlip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Ensemble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Blip>
                          <a:blip r:embed="rId3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France</a:t>
                      </a:r>
                      <a:endParaRPr lang="fr-FR" sz="1400" b="0" dirty="0">
                        <a:solidFill>
                          <a:srgbClr val="003366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Blip>
                          <a:blip r:embed="rId4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Allemagne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Blip>
                          <a:blip r:embed="rId5"/>
                        </a:buBlip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Italie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marL="285750" indent="-285750" algn="ctr">
                        <a:buFontTx/>
                        <a:buBlip>
                          <a:blip r:embed="rId6"/>
                        </a:buBlip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Les Etats-Unis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739" marR="4739" marT="4739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84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L’Allemagne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739" marR="4739" marT="47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41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Grande-Bretagne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739" marR="4739" marT="47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39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r>
                        <a:rPr lang="fr-FR" sz="14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France 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739" marR="4739" marT="47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29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Le Japon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739" marR="4739" marT="47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La Suède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739" marR="4739" marT="47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La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Chine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739" marR="4739" marT="47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Le Canada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739" marR="4739" marT="47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L’Inde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739" marR="4739" marT="47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La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Corée du Sud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739" marR="4739" marT="47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La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Russie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739" marR="4739" marT="47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L’Italie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739" marR="4739" marT="47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Le Brésil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739" marR="4739" marT="47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L’Espagne 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739" marR="4739" marT="47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Ne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se prononce pas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739" marR="4739" marT="47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8" name="ZoneTexte 7"/>
          <p:cNvSpPr txBox="1"/>
          <p:nvPr/>
        </p:nvSpPr>
        <p:spPr>
          <a:xfrm>
            <a:off x="3246120" y="6427040"/>
            <a:ext cx="4183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Total supérieur à 100, trois réponses possibles</a:t>
            </a:r>
            <a:endParaRPr lang="fr-FR" sz="1200" i="1" dirty="0"/>
          </a:p>
        </p:txBody>
      </p:sp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14300" y="6621446"/>
            <a:ext cx="3600000" cy="184666"/>
          </a:xfrm>
        </p:spPr>
        <p:txBody>
          <a:bodyPr/>
          <a:lstStyle/>
          <a:p>
            <a:r>
              <a:rPr lang="fr-FR" dirty="0" smtClean="0"/>
              <a:t>Européens et recherche biomédicale - Février 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192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141288" y="2436600"/>
            <a:ext cx="4419137" cy="1994392"/>
          </a:xfrm>
        </p:spPr>
        <p:txBody>
          <a:bodyPr/>
          <a:lstStyle/>
          <a:p>
            <a:r>
              <a:rPr lang="fr-FR" dirty="0"/>
              <a:t>La santé,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un </a:t>
            </a:r>
            <a:r>
              <a:rPr lang="fr-FR" dirty="0"/>
              <a:t>thème suscitant un intérêt majeur chez les </a:t>
            </a:r>
            <a:r>
              <a:rPr lang="fr-FR" dirty="0" smtClean="0"/>
              <a:t>Européens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3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L’opinion sur l’augmentation de la participation du secteur privé au financement de la recherche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36800" y="659516"/>
            <a:ext cx="8781423" cy="496045"/>
          </a:xfrm>
        </p:spPr>
        <p:txBody>
          <a:bodyPr/>
          <a:lstStyle/>
          <a:p>
            <a:r>
              <a:rPr lang="fr-FR" sz="1600" dirty="0"/>
              <a:t>Pensez-vous que le secteur privé doive plus participer qu’aujourd’hui au financement de la recherche scientifique ?</a:t>
            </a:r>
          </a:p>
        </p:txBody>
      </p: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1401231978"/>
              </p:ext>
            </p:extLst>
          </p:nvPr>
        </p:nvGraphicFramePr>
        <p:xfrm>
          <a:off x="261997" y="1635640"/>
          <a:ext cx="7021689" cy="4922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065866" y="2534921"/>
            <a:ext cx="1501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ST </a:t>
            </a:r>
          </a:p>
          <a:p>
            <a:pPr algn="ctr"/>
            <a:r>
              <a:rPr lang="fr-FR" sz="2000" dirty="0" smtClean="0"/>
              <a:t>Nécessaire </a:t>
            </a:r>
          </a:p>
          <a:p>
            <a:pPr algn="ctr"/>
            <a:r>
              <a:rPr lang="fr-FR" sz="2000" dirty="0" smtClean="0"/>
              <a:t>88%</a:t>
            </a:r>
            <a:endParaRPr lang="fr-FR" sz="2000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563982"/>
              </p:ext>
            </p:extLst>
          </p:nvPr>
        </p:nvGraphicFramePr>
        <p:xfrm>
          <a:off x="3680236" y="2246334"/>
          <a:ext cx="5348355" cy="3705840"/>
        </p:xfrm>
        <a:graphic>
          <a:graphicData uri="http://schemas.openxmlformats.org/drawingml/2006/table">
            <a:tbl>
              <a:tblPr firstRow="1" bandRow="1"/>
              <a:tblGrid>
                <a:gridCol w="1254616"/>
                <a:gridCol w="947879"/>
                <a:gridCol w="1093860"/>
                <a:gridCol w="1117543"/>
                <a:gridCol w="934457"/>
              </a:tblGrid>
              <a:tr h="9032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Détail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Nécessaire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et souhaitable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%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Nécessaire</a:t>
                      </a:r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même</a:t>
                      </a:r>
                      <a:r>
                        <a:rPr lang="fr-FR" sz="12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si je ne le souhaite pas  </a:t>
                      </a:r>
                      <a:endParaRPr lang="fr-FR" sz="12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ST 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Nécessaire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chemeClr val="accent3"/>
                          </a:solidFill>
                          <a:latin typeface="Calibri" pitchFamily="34" charset="0"/>
                        </a:rPr>
                        <a:t>Ce n’est ni nécessaire</a:t>
                      </a:r>
                      <a:r>
                        <a:rPr lang="fr-FR" sz="1200" b="1" baseline="0" dirty="0" smtClean="0">
                          <a:solidFill>
                            <a:schemeClr val="accent3"/>
                          </a:solidFill>
                          <a:latin typeface="Calibri" pitchFamily="34" charset="0"/>
                        </a:rPr>
                        <a:t>, ni souhaitable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fr-FR" sz="1200" b="1" baseline="0" dirty="0" smtClean="0">
                          <a:solidFill>
                            <a:schemeClr val="accent3"/>
                          </a:solidFill>
                          <a:latin typeface="Calibri" pitchFamily="34" charset="0"/>
                        </a:rPr>
                        <a:t>%</a:t>
                      </a:r>
                      <a:endParaRPr lang="fr-FR" sz="1200" b="1" dirty="0">
                        <a:solidFill>
                          <a:schemeClr val="accent3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>
                        <a:buFontTx/>
                        <a:buBlip>
                          <a:blip r:embed="rId3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Ensemble</a:t>
                      </a:r>
                      <a:endParaRPr lang="fr-FR" sz="1400" b="0" dirty="0">
                        <a:solidFill>
                          <a:srgbClr val="003366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88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>
                        <a:buFontTx/>
                        <a:buBlip>
                          <a:blip r:embed="rId4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France</a:t>
                      </a:r>
                      <a:endParaRPr lang="fr-FR" sz="1400" b="0" dirty="0">
                        <a:solidFill>
                          <a:srgbClr val="003366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88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>
                        <a:buFontTx/>
                        <a:buBlip>
                          <a:blip r:embed="rId5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Allemagne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85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6"/>
                        </a:buBlip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Italie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91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7"/>
                        </a:buBlip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GB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88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11" name="ZoneTexte 10"/>
          <p:cNvSpPr txBox="1"/>
          <p:nvPr/>
        </p:nvSpPr>
        <p:spPr>
          <a:xfrm>
            <a:off x="685800" y="1167568"/>
            <a:ext cx="12115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i="1" dirty="0" smtClean="0"/>
              <a:t>Base: A tous</a:t>
            </a:r>
            <a:endParaRPr lang="fr-FR" sz="1300" i="1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838799" y="6566400"/>
            <a:ext cx="3600000" cy="184666"/>
          </a:xfrm>
        </p:spPr>
        <p:txBody>
          <a:bodyPr/>
          <a:lstStyle/>
          <a:p>
            <a:r>
              <a:rPr lang="fr-FR" dirty="0" smtClean="0"/>
              <a:t>Européens et recherche biomédicale - Février 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242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1344323110"/>
              </p:ext>
            </p:extLst>
          </p:nvPr>
        </p:nvGraphicFramePr>
        <p:xfrm>
          <a:off x="0" y="1827552"/>
          <a:ext cx="7021689" cy="4922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L’importance du financement de la recherche par l’Etat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70667" y="722874"/>
            <a:ext cx="8149245" cy="496045"/>
          </a:xfrm>
        </p:spPr>
        <p:txBody>
          <a:bodyPr/>
          <a:lstStyle/>
          <a:p>
            <a:r>
              <a:rPr lang="fr-FR" sz="1600" dirty="0"/>
              <a:t>Estimez-vous primordial, important mais pas primordial ou secondaire qu’une part importante de la recherche biomédicale soit financée par l’Etat ?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043289" y="2645199"/>
            <a:ext cx="1501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ST </a:t>
            </a:r>
          </a:p>
          <a:p>
            <a:pPr algn="ctr"/>
            <a:r>
              <a:rPr lang="fr-FR" sz="2000" dirty="0" smtClean="0"/>
              <a:t>Important</a:t>
            </a:r>
          </a:p>
          <a:p>
            <a:pPr algn="ctr"/>
            <a:r>
              <a:rPr lang="fr-FR" sz="2000" dirty="0" smtClean="0"/>
              <a:t>94%</a:t>
            </a:r>
            <a:endParaRPr lang="fr-FR" sz="2000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399197"/>
              </p:ext>
            </p:extLst>
          </p:nvPr>
        </p:nvGraphicFramePr>
        <p:xfrm>
          <a:off x="3703319" y="2201178"/>
          <a:ext cx="5326380" cy="3424510"/>
        </p:xfrm>
        <a:graphic>
          <a:graphicData uri="http://schemas.openxmlformats.org/drawingml/2006/table">
            <a:tbl>
              <a:tblPr firstRow="1" bandRow="1"/>
              <a:tblGrid>
                <a:gridCol w="1200151"/>
                <a:gridCol w="1131570"/>
                <a:gridCol w="994410"/>
                <a:gridCol w="868680"/>
                <a:gridCol w="1131569"/>
              </a:tblGrid>
              <a:tr h="621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Détail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« Primordial »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%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« Important mais pas primordial »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%</a:t>
                      </a:r>
                      <a:endParaRPr lang="fr-FR" sz="12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ST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Important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%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chemeClr val="accent3"/>
                          </a:solidFill>
                          <a:latin typeface="Calibri" pitchFamily="34" charset="0"/>
                        </a:rPr>
                        <a:t>« Secondaire »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fr-FR" sz="1200" b="1" dirty="0" smtClean="0">
                          <a:solidFill>
                            <a:schemeClr val="accent3"/>
                          </a:solidFill>
                          <a:latin typeface="Calibri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1550">
                <a:tc>
                  <a:txBody>
                    <a:bodyPr/>
                    <a:lstStyle/>
                    <a:p>
                      <a:pPr algn="l">
                        <a:buFontTx/>
                        <a:buBlip>
                          <a:blip r:embed="rId3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Ensemble</a:t>
                      </a:r>
                      <a:endParaRPr lang="fr-FR" sz="1400" b="0" dirty="0">
                        <a:solidFill>
                          <a:srgbClr val="003366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57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37</a:t>
                      </a:r>
                      <a:endParaRPr lang="fr-FR" sz="16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94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fr-FR" sz="1600" b="1" i="0" u="none" strike="noStrike" dirty="0">
                        <a:solidFill>
                          <a:schemeClr val="accent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>
                        <a:buFontTx/>
                        <a:buBlip>
                          <a:blip r:embed="rId4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France</a:t>
                      </a:r>
                      <a:endParaRPr lang="fr-FR" sz="1400" b="0" dirty="0">
                        <a:solidFill>
                          <a:srgbClr val="003366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96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>
                        <a:buFontTx/>
                        <a:buBlip>
                          <a:blip r:embed="rId5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Allemagne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92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6"/>
                        </a:buBlip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Italie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98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7"/>
                        </a:buBlip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GB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92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10" name="ZoneTexte 9"/>
          <p:cNvSpPr txBox="1"/>
          <p:nvPr/>
        </p:nvSpPr>
        <p:spPr>
          <a:xfrm>
            <a:off x="582930" y="1200314"/>
            <a:ext cx="12115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i="1" dirty="0" smtClean="0"/>
              <a:t>Base: A tous</a:t>
            </a:r>
            <a:endParaRPr lang="fr-FR" sz="1300" i="1" dirty="0"/>
          </a:p>
        </p:txBody>
      </p:sp>
      <p:sp>
        <p:nvSpPr>
          <p:cNvPr id="11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838799" y="6566400"/>
            <a:ext cx="3600000" cy="184666"/>
          </a:xfrm>
        </p:spPr>
        <p:txBody>
          <a:bodyPr/>
          <a:lstStyle/>
          <a:p>
            <a:r>
              <a:rPr lang="fr-FR" dirty="0" smtClean="0"/>
              <a:t>Européens et recherche biomédicale - Février 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431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141288" y="2685899"/>
            <a:ext cx="4419137" cy="1495794"/>
          </a:xfrm>
        </p:spPr>
        <p:txBody>
          <a:bodyPr/>
          <a:lstStyle/>
          <a:p>
            <a:r>
              <a:rPr lang="fr-FR" dirty="0" smtClean="0"/>
              <a:t>La recherche biomédicale, objet de fierté nationale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424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1402994256"/>
              </p:ext>
            </p:extLst>
          </p:nvPr>
        </p:nvGraphicFramePr>
        <p:xfrm>
          <a:off x="299160" y="1396781"/>
          <a:ext cx="6175019" cy="4681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recherche biomédicale comme objet de fierté nationale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36130" y="675955"/>
            <a:ext cx="8815957" cy="625395"/>
          </a:xfrm>
        </p:spPr>
        <p:txBody>
          <a:bodyPr anchor="ctr"/>
          <a:lstStyle/>
          <a:p>
            <a:r>
              <a:rPr lang="fr-FR" sz="1600" dirty="0"/>
              <a:t>Pour chacune des propositions suivantes concernant la recherche biomédicale </a:t>
            </a:r>
            <a:r>
              <a:rPr lang="fr-FR" sz="1600" dirty="0" smtClean="0"/>
              <a:t>dans votre pays, </a:t>
            </a:r>
            <a:r>
              <a:rPr lang="fr-FR" sz="1600" dirty="0"/>
              <a:t>correspond-elle tout à fait, plutôt, plutôt pas ou pas du tout à ce que vous pensez ?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64806" y="1687429"/>
            <a:ext cx="4402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sz="1600" b="1" dirty="0" smtClean="0"/>
              <a:t>C’est un domaine de recherche dans lequel votre pays peut-être fier de ses réussites </a:t>
            </a:r>
            <a:endParaRPr lang="fr-FR" sz="16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3165408" y="2879367"/>
            <a:ext cx="1501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ST Oui</a:t>
            </a:r>
          </a:p>
          <a:p>
            <a:pPr algn="ctr"/>
            <a:r>
              <a:rPr lang="fr-FR" sz="2000" dirty="0" smtClean="0"/>
              <a:t>82%</a:t>
            </a:r>
            <a:endParaRPr lang="fr-FR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487255" y="2879367"/>
            <a:ext cx="1501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3"/>
                </a:solidFill>
              </a:rPr>
              <a:t>ST Non</a:t>
            </a:r>
          </a:p>
          <a:p>
            <a:pPr algn="ctr"/>
            <a:r>
              <a:rPr lang="fr-FR" sz="2000" dirty="0" smtClean="0">
                <a:solidFill>
                  <a:schemeClr val="accent3"/>
                </a:solidFill>
              </a:rPr>
              <a:t>18%</a:t>
            </a:r>
            <a:endParaRPr lang="fr-FR" sz="2000" dirty="0">
              <a:solidFill>
                <a:schemeClr val="accent3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15" name="ZoneTexte 14"/>
          <p:cNvSpPr txBox="1"/>
          <p:nvPr/>
        </p:nvSpPr>
        <p:spPr>
          <a:xfrm>
            <a:off x="777098" y="1267580"/>
            <a:ext cx="12115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i="1" dirty="0" smtClean="0"/>
              <a:t>Base: A tous</a:t>
            </a:r>
            <a:endParaRPr lang="fr-FR" sz="1300" i="1" dirty="0"/>
          </a:p>
        </p:txBody>
      </p:sp>
      <p:sp>
        <p:nvSpPr>
          <p:cNvPr id="16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838799" y="6566400"/>
            <a:ext cx="3600000" cy="184666"/>
          </a:xfrm>
        </p:spPr>
        <p:txBody>
          <a:bodyPr/>
          <a:lstStyle/>
          <a:p>
            <a:r>
              <a:rPr lang="fr-FR" dirty="0" smtClean="0"/>
              <a:t>Européens et recherche biomédicale - Février 2014</a:t>
            </a:r>
            <a:endParaRPr lang="de-DE" dirty="0"/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772013"/>
              </p:ext>
            </p:extLst>
          </p:nvPr>
        </p:nvGraphicFramePr>
        <p:xfrm>
          <a:off x="4713112" y="1887311"/>
          <a:ext cx="4125843" cy="3481600"/>
        </p:xfrm>
        <a:graphic>
          <a:graphicData uri="http://schemas.openxmlformats.org/drawingml/2006/table">
            <a:tbl>
              <a:tblPr firstRow="1" bandRow="1"/>
              <a:tblGrid>
                <a:gridCol w="1800000"/>
                <a:gridCol w="1188285"/>
                <a:gridCol w="1137558"/>
              </a:tblGrid>
              <a:tr h="632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Détail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ST Oui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%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fr-FR" sz="1400" b="1" dirty="0" smtClean="0">
                          <a:solidFill>
                            <a:schemeClr val="accent3"/>
                          </a:solidFill>
                          <a:latin typeface="Calibri" pitchFamily="34" charset="0"/>
                        </a:rPr>
                        <a:t>ST</a:t>
                      </a:r>
                      <a:r>
                        <a:rPr lang="fr-FR" sz="1400" b="1" baseline="0" dirty="0" smtClean="0">
                          <a:solidFill>
                            <a:schemeClr val="accent3"/>
                          </a:solidFill>
                          <a:latin typeface="Calibri" pitchFamily="34" charset="0"/>
                        </a:rPr>
                        <a:t> Non 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fr-FR" sz="1400" b="1" dirty="0" smtClean="0">
                          <a:solidFill>
                            <a:schemeClr val="accent3"/>
                          </a:solidFill>
                          <a:latin typeface="Calibri" pitchFamily="34" charset="0"/>
                        </a:rPr>
                        <a:t>%</a:t>
                      </a:r>
                      <a:endParaRPr lang="fr-FR" sz="1400" b="1" dirty="0">
                        <a:solidFill>
                          <a:schemeClr val="accent3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69884">
                <a:tc>
                  <a:txBody>
                    <a:bodyPr/>
                    <a:lstStyle/>
                    <a:p>
                      <a:pPr algn="l">
                        <a:buFontTx/>
                        <a:buBlip>
                          <a:blip r:embed="rId3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Ensemble</a:t>
                      </a:r>
                      <a:endParaRPr lang="fr-FR" sz="1400" b="0" dirty="0">
                        <a:solidFill>
                          <a:srgbClr val="003366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9884">
                <a:tc>
                  <a:txBody>
                    <a:bodyPr/>
                    <a:lstStyle/>
                    <a:p>
                      <a:pPr algn="l">
                        <a:buFontTx/>
                        <a:buBlip>
                          <a:blip r:embed="rId4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France</a:t>
                      </a:r>
                      <a:endParaRPr lang="fr-FR" sz="1400" b="0" dirty="0">
                        <a:solidFill>
                          <a:srgbClr val="003366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9884">
                <a:tc>
                  <a:txBody>
                    <a:bodyPr/>
                    <a:lstStyle/>
                    <a:p>
                      <a:pPr algn="l">
                        <a:buFontTx/>
                        <a:buBlip>
                          <a:blip r:embed="rId5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Allemagne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9884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6"/>
                        </a:buBlip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Italie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9884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7"/>
                        </a:buBlip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Grande-Bretagne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58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566257583"/>
              </p:ext>
            </p:extLst>
          </p:nvPr>
        </p:nvGraphicFramePr>
        <p:xfrm>
          <a:off x="787067" y="1559968"/>
          <a:ext cx="5074355" cy="4681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retombées économiques générées par la recherche biomédicale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36130" y="675955"/>
            <a:ext cx="8815957" cy="625395"/>
          </a:xfrm>
        </p:spPr>
        <p:txBody>
          <a:bodyPr anchor="ctr"/>
          <a:lstStyle/>
          <a:p>
            <a:r>
              <a:rPr lang="fr-FR" sz="1600" dirty="0"/>
              <a:t>Pour chacune des propositions suivantes concernant la recherche biomédicale </a:t>
            </a:r>
            <a:r>
              <a:rPr lang="fr-FR" sz="1600" dirty="0" smtClean="0"/>
              <a:t>dans votre pays, </a:t>
            </a:r>
            <a:r>
              <a:rPr lang="fr-FR" sz="1600" dirty="0"/>
              <a:t>correspond-elle tout à fait, plutôt, plutôt pas ou pas du tout à ce que vous pensez ?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11057" y="1780626"/>
            <a:ext cx="4193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sz="1600" b="1" dirty="0" smtClean="0"/>
              <a:t>C’est un domaine de recherche qui peut générer des retombées économiques fortes </a:t>
            </a:r>
            <a:endParaRPr lang="fr-FR" sz="16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3301933" y="2915015"/>
            <a:ext cx="1501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ST Oui</a:t>
            </a:r>
          </a:p>
          <a:p>
            <a:pPr algn="ctr"/>
            <a:r>
              <a:rPr lang="fr-FR" sz="2000" dirty="0" smtClean="0"/>
              <a:t>79%</a:t>
            </a:r>
            <a:endParaRPr lang="fr-FR" sz="2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711057" y="2915015"/>
            <a:ext cx="1501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3"/>
                </a:solidFill>
              </a:rPr>
              <a:t>ST Non</a:t>
            </a:r>
          </a:p>
          <a:p>
            <a:pPr algn="ctr"/>
            <a:r>
              <a:rPr lang="fr-FR" sz="2000" dirty="0" smtClean="0">
                <a:solidFill>
                  <a:schemeClr val="accent3"/>
                </a:solidFill>
              </a:rPr>
              <a:t>21%</a:t>
            </a:r>
            <a:endParaRPr lang="fr-FR" sz="2000" dirty="0">
              <a:solidFill>
                <a:schemeClr val="accent3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34</a:t>
            </a:fld>
            <a:endParaRPr lang="de-DE" dirty="0"/>
          </a:p>
        </p:txBody>
      </p:sp>
      <p:sp>
        <p:nvSpPr>
          <p:cNvPr id="15" name="ZoneTexte 14"/>
          <p:cNvSpPr txBox="1"/>
          <p:nvPr/>
        </p:nvSpPr>
        <p:spPr>
          <a:xfrm>
            <a:off x="777098" y="1267580"/>
            <a:ext cx="12115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i="1" dirty="0" smtClean="0"/>
              <a:t>Base: A tous</a:t>
            </a:r>
            <a:endParaRPr lang="fr-FR" sz="1300" i="1" dirty="0"/>
          </a:p>
        </p:txBody>
      </p:sp>
      <p:sp>
        <p:nvSpPr>
          <p:cNvPr id="16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838799" y="6566400"/>
            <a:ext cx="3600000" cy="184666"/>
          </a:xfrm>
        </p:spPr>
        <p:txBody>
          <a:bodyPr/>
          <a:lstStyle/>
          <a:p>
            <a:r>
              <a:rPr lang="fr-FR" dirty="0" smtClean="0"/>
              <a:t>Européens et recherche biomédicale - Février 2014</a:t>
            </a:r>
            <a:endParaRPr lang="de-DE" dirty="0"/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840538"/>
              </p:ext>
            </p:extLst>
          </p:nvPr>
        </p:nvGraphicFramePr>
        <p:xfrm>
          <a:off x="5104569" y="1951559"/>
          <a:ext cx="3965741" cy="3486323"/>
        </p:xfrm>
        <a:graphic>
          <a:graphicData uri="http://schemas.openxmlformats.org/drawingml/2006/table">
            <a:tbl>
              <a:tblPr firstRow="1" bandRow="1"/>
              <a:tblGrid>
                <a:gridCol w="1871831"/>
                <a:gridCol w="1000495"/>
                <a:gridCol w="1093415"/>
              </a:tblGrid>
              <a:tr h="6369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Détail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ST Oui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%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fr-FR" sz="1400" b="1" dirty="0" smtClean="0">
                          <a:solidFill>
                            <a:schemeClr val="accent3"/>
                          </a:solidFill>
                          <a:latin typeface="Calibri" pitchFamily="34" charset="0"/>
                        </a:rPr>
                        <a:t>ST</a:t>
                      </a:r>
                      <a:r>
                        <a:rPr lang="fr-FR" sz="1400" b="1" baseline="0" dirty="0" smtClean="0">
                          <a:solidFill>
                            <a:schemeClr val="accent3"/>
                          </a:solidFill>
                          <a:latin typeface="Calibri" pitchFamily="34" charset="0"/>
                        </a:rPr>
                        <a:t> Non 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fr-FR" sz="1400" b="1" dirty="0" smtClean="0">
                          <a:solidFill>
                            <a:schemeClr val="accent3"/>
                          </a:solidFill>
                          <a:latin typeface="Calibri" pitchFamily="34" charset="0"/>
                        </a:rPr>
                        <a:t>%</a:t>
                      </a:r>
                      <a:endParaRPr lang="fr-FR" sz="1400" b="1" dirty="0">
                        <a:solidFill>
                          <a:schemeClr val="accent3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69884">
                <a:tc>
                  <a:txBody>
                    <a:bodyPr/>
                    <a:lstStyle/>
                    <a:p>
                      <a:pPr algn="l">
                        <a:buFontTx/>
                        <a:buBlip>
                          <a:blip r:embed="rId3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Ensemble</a:t>
                      </a:r>
                      <a:endParaRPr lang="fr-FR" sz="1400" b="0" dirty="0">
                        <a:solidFill>
                          <a:srgbClr val="003366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9884">
                <a:tc>
                  <a:txBody>
                    <a:bodyPr/>
                    <a:lstStyle/>
                    <a:p>
                      <a:pPr algn="l">
                        <a:buFontTx/>
                        <a:buBlip>
                          <a:blip r:embed="rId4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France</a:t>
                      </a:r>
                      <a:endParaRPr lang="fr-FR" sz="1400" b="0" dirty="0">
                        <a:solidFill>
                          <a:srgbClr val="003366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9884">
                <a:tc>
                  <a:txBody>
                    <a:bodyPr/>
                    <a:lstStyle/>
                    <a:p>
                      <a:pPr algn="l">
                        <a:buFontTx/>
                        <a:buBlip>
                          <a:blip r:embed="rId5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Allemagne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9884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6"/>
                        </a:buBlip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Italie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9884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Blip>
                          <a:blip r:embed="rId7"/>
                        </a:buBlip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Grande-Bretagne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66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35</a:t>
            </a:fld>
            <a:endParaRPr lang="de-DE" dirty="0"/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141288" y="2685899"/>
            <a:ext cx="4419137" cy="1495794"/>
          </a:xfrm>
        </p:spPr>
        <p:txBody>
          <a:bodyPr/>
          <a:lstStyle/>
          <a:p>
            <a:r>
              <a:rPr lang="fr-FR" dirty="0" smtClean="0"/>
              <a:t>Les innovations marquantes des 50 dernières années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728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innovations et découvertes les plus importantes depuis 50 ans </a:t>
            </a:r>
            <a:br>
              <a:rPr lang="fr-FR" dirty="0" smtClean="0"/>
            </a:br>
            <a:r>
              <a:rPr lang="fr-FR" dirty="0" smtClean="0"/>
              <a:t>(citées au total)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84639" y="713243"/>
            <a:ext cx="8657850" cy="496044"/>
          </a:xfrm>
        </p:spPr>
        <p:txBody>
          <a:bodyPr/>
          <a:lstStyle/>
          <a:p>
            <a:r>
              <a:rPr lang="fr-FR" sz="1600" dirty="0"/>
              <a:t>Parmi les innovations et découvertes suivantes, quelles sont pour vous les plus importantes de ces 50 dernières </a:t>
            </a:r>
            <a:r>
              <a:rPr lang="fr-FR" sz="1600" dirty="0" smtClean="0"/>
              <a:t>années? </a:t>
            </a:r>
            <a:endParaRPr lang="fr-FR" sz="1600" dirty="0"/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3101814654"/>
              </p:ext>
            </p:extLst>
          </p:nvPr>
        </p:nvGraphicFramePr>
        <p:xfrm>
          <a:off x="654337" y="1026441"/>
          <a:ext cx="7540973" cy="5655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167156"/>
              </p:ext>
            </p:extLst>
          </p:nvPr>
        </p:nvGraphicFramePr>
        <p:xfrm>
          <a:off x="44595" y="1455957"/>
          <a:ext cx="3431823" cy="50788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31823"/>
              </a:tblGrid>
              <a:tr h="282161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La greffe d'organes</a:t>
                      </a:r>
                      <a:endParaRPr lang="fr-F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161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L'imagerie médicale 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161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Les thérapies géniques </a:t>
                      </a:r>
                      <a:endParaRPr lang="fr-F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161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 cœur artificiel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161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 décryptage du génome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161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trithérapie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161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reprogrammation des cellules souches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161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contraception orale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161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pompe à insuline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161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Les prothèses auditives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161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fécondation in vitro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161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découverte des antidépresseurs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161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Les cartes de surveillance des épidémies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161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La péridurale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161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puce à ADN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161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 clonage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161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Les OGM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161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Le viagra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36</a:t>
            </a:fld>
            <a:endParaRPr lang="de-DE" dirty="0"/>
          </a:p>
        </p:txBody>
      </p:sp>
      <p:sp>
        <p:nvSpPr>
          <p:cNvPr id="10" name="ZoneTexte 9"/>
          <p:cNvSpPr txBox="1"/>
          <p:nvPr/>
        </p:nvSpPr>
        <p:spPr>
          <a:xfrm>
            <a:off x="377781" y="1209287"/>
            <a:ext cx="12115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i="1" dirty="0" smtClean="0"/>
              <a:t>Base: A tous</a:t>
            </a:r>
            <a:endParaRPr lang="fr-FR" sz="1300" i="1" dirty="0"/>
          </a:p>
        </p:txBody>
      </p:sp>
      <p:sp>
        <p:nvSpPr>
          <p:cNvPr id="15" name="Rectangle 14"/>
          <p:cNvSpPr/>
          <p:nvPr/>
        </p:nvSpPr>
        <p:spPr>
          <a:xfrm>
            <a:off x="6829087" y="3519449"/>
            <a:ext cx="11141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fr-FR" b="1" dirty="0"/>
              <a:t>La greffe </a:t>
            </a:r>
            <a:endParaRPr lang="fr-FR" b="1" dirty="0" smtClean="0"/>
          </a:p>
          <a:p>
            <a:pPr algn="r" fontAlgn="b"/>
            <a:r>
              <a:rPr lang="fr-FR" b="1" dirty="0" smtClean="0"/>
              <a:t>d'organes</a:t>
            </a:r>
            <a:endParaRPr lang="fr-FR" b="1" dirty="0"/>
          </a:p>
        </p:txBody>
      </p:sp>
      <p:sp>
        <p:nvSpPr>
          <p:cNvPr id="16" name="Rectangle 15"/>
          <p:cNvSpPr/>
          <p:nvPr/>
        </p:nvSpPr>
        <p:spPr>
          <a:xfrm>
            <a:off x="5575946" y="3921748"/>
            <a:ext cx="10886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1600" dirty="0"/>
              <a:t>L'imagerie </a:t>
            </a:r>
          </a:p>
          <a:p>
            <a:pPr algn="ctr" fontAlgn="b"/>
            <a:r>
              <a:rPr lang="fr-FR" sz="1600" dirty="0" smtClean="0"/>
              <a:t>médicale</a:t>
            </a:r>
            <a:endParaRPr lang="fr-FR" sz="1600" dirty="0"/>
          </a:p>
        </p:txBody>
      </p:sp>
      <p:sp>
        <p:nvSpPr>
          <p:cNvPr id="17" name="Rectangle 16"/>
          <p:cNvSpPr/>
          <p:nvPr/>
        </p:nvSpPr>
        <p:spPr>
          <a:xfrm>
            <a:off x="7892124" y="4129663"/>
            <a:ext cx="10123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1600" dirty="0" smtClean="0"/>
              <a:t>Les </a:t>
            </a:r>
          </a:p>
          <a:p>
            <a:pPr algn="ctr" fontAlgn="b"/>
            <a:r>
              <a:rPr lang="fr-FR" sz="1600" dirty="0" smtClean="0"/>
              <a:t>thérapies </a:t>
            </a:r>
          </a:p>
          <a:p>
            <a:pPr algn="ctr" fontAlgn="b"/>
            <a:r>
              <a:rPr lang="fr-FR" sz="1600" dirty="0" smtClean="0"/>
              <a:t>géniques</a:t>
            </a:r>
            <a:endParaRPr lang="fr-FR" sz="1600" dirty="0"/>
          </a:p>
        </p:txBody>
      </p:sp>
      <p:grpSp>
        <p:nvGrpSpPr>
          <p:cNvPr id="18" name="Groupe 17"/>
          <p:cNvGrpSpPr/>
          <p:nvPr/>
        </p:nvGrpSpPr>
        <p:grpSpPr>
          <a:xfrm>
            <a:off x="5483243" y="4263431"/>
            <a:ext cx="3250565" cy="1788111"/>
            <a:chOff x="3047365" y="3851910"/>
            <a:chExt cx="3250565" cy="178811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9" name="Cube 18"/>
            <p:cNvSpPr/>
            <p:nvPr/>
          </p:nvSpPr>
          <p:spPr>
            <a:xfrm>
              <a:off x="3047365" y="4156559"/>
              <a:ext cx="1386140" cy="1483461"/>
            </a:xfrm>
            <a:prstGeom prst="cub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400" dirty="0">
                  <a:ln>
                    <a:solidFill>
                      <a:schemeClr val="bg1"/>
                    </a:solidFill>
                  </a:ln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20" name="Cube 19"/>
            <p:cNvSpPr/>
            <p:nvPr/>
          </p:nvSpPr>
          <p:spPr>
            <a:xfrm>
              <a:off x="4063137" y="3851910"/>
              <a:ext cx="1411833" cy="1788111"/>
            </a:xfrm>
            <a:prstGeom prst="cub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6000" dirty="0" smtClean="0">
                  <a:ln>
                    <a:solidFill>
                      <a:schemeClr val="bg1"/>
                    </a:solidFill>
                  </a:ln>
                  <a:solidFill>
                    <a:schemeClr val="accent2"/>
                  </a:solidFill>
                </a:rPr>
                <a:t>1</a:t>
              </a:r>
              <a:endParaRPr lang="fr-FR" sz="6000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21" name="Cube 20"/>
            <p:cNvSpPr/>
            <p:nvPr/>
          </p:nvSpPr>
          <p:spPr>
            <a:xfrm>
              <a:off x="5117483" y="4549139"/>
              <a:ext cx="1180447" cy="1090881"/>
            </a:xfrm>
            <a:prstGeom prst="cub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dirty="0">
                  <a:ln>
                    <a:solidFill>
                      <a:schemeClr val="bg1"/>
                    </a:solidFill>
                  </a:ln>
                  <a:solidFill>
                    <a:schemeClr val="accent3"/>
                  </a:solidFill>
                </a:rPr>
                <a:t>3</a:t>
              </a:r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5517532" y="6182924"/>
            <a:ext cx="362646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i="1" dirty="0" smtClean="0"/>
              <a:t>Total supérieur à 100, cinq réponses possibles</a:t>
            </a:r>
            <a:endParaRPr lang="fr-FR" sz="1300" i="1" dirty="0"/>
          </a:p>
        </p:txBody>
      </p:sp>
      <p:sp>
        <p:nvSpPr>
          <p:cNvPr id="2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838799" y="6566400"/>
            <a:ext cx="3600000" cy="184666"/>
          </a:xfrm>
        </p:spPr>
        <p:txBody>
          <a:bodyPr/>
          <a:lstStyle/>
          <a:p>
            <a:r>
              <a:rPr lang="fr-FR" dirty="0" smtClean="0"/>
              <a:t>Européens et recherche biomédicale - Février 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004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innovations et découvertes les plus importantes depuis 50 ans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329514"/>
              </p:ext>
            </p:extLst>
          </p:nvPr>
        </p:nvGraphicFramePr>
        <p:xfrm>
          <a:off x="185938" y="761101"/>
          <a:ext cx="8630687" cy="5699645"/>
        </p:xfrm>
        <a:graphic>
          <a:graphicData uri="http://schemas.openxmlformats.org/drawingml/2006/table">
            <a:tbl>
              <a:tblPr firstRow="1" bandRow="1"/>
              <a:tblGrid>
                <a:gridCol w="2694422"/>
                <a:gridCol w="1187253"/>
                <a:gridCol w="1187253"/>
                <a:gridCol w="1187253"/>
                <a:gridCol w="1187253"/>
                <a:gridCol w="1187253"/>
              </a:tblGrid>
              <a:tr h="3324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AU TOTAL</a:t>
                      </a:r>
                      <a:endParaRPr lang="fr-FR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Blip>
                          <a:blip r:embed="rId2"/>
                        </a:buBlip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Ensemble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Blip>
                          <a:blip r:embed="rId3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France</a:t>
                      </a:r>
                      <a:endParaRPr lang="fr-FR" sz="1400" b="0" dirty="0">
                        <a:solidFill>
                          <a:srgbClr val="003366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Blip>
                          <a:blip r:embed="rId4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Allemagne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Blip>
                          <a:blip r:embed="rId5"/>
                        </a:buBlip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Italie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marL="285750" indent="-285750" algn="ctr">
                        <a:buFontTx/>
                        <a:buBlip>
                          <a:blip r:embed="rId6"/>
                        </a:buBlip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233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La greffe d'organes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8233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L'imagerie médicale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8233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Les thérapies géniques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8233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Le </a:t>
                      </a:r>
                      <a:r>
                        <a:rPr lang="fr-FR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cœur </a:t>
                      </a:r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artificiel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233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Le décryptage du </a:t>
                      </a:r>
                      <a:r>
                        <a:rPr lang="fr-FR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génome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33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La trithérapie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233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La reprogrammation des cellules souches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33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La contraception orale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233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La pompe à insuline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33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Les prothèses auditives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233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La fécondation in vitro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33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La découverte des antidépresseurs</a:t>
                      </a:r>
                      <a:endParaRPr lang="fr-F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233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Les cartes de surveillance des épidémies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33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La péridurale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233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La puce à ADN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33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Le clonage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233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Les OGM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33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Le viagra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233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Ne</a:t>
                      </a:r>
                      <a:r>
                        <a:rPr lang="fr-F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se prononce pas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37</a:t>
            </a:fld>
            <a:endParaRPr lang="de-DE" dirty="0"/>
          </a:p>
        </p:txBody>
      </p:sp>
      <p:sp>
        <p:nvSpPr>
          <p:cNvPr id="7" name="ZoneTexte 6"/>
          <p:cNvSpPr txBox="1"/>
          <p:nvPr/>
        </p:nvSpPr>
        <p:spPr>
          <a:xfrm>
            <a:off x="3326130" y="6430420"/>
            <a:ext cx="3348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Total supérieur à 100, cinq réponses possibles</a:t>
            </a:r>
            <a:endParaRPr lang="fr-FR" sz="1200" i="1" dirty="0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07279" y="6599829"/>
            <a:ext cx="3600000" cy="184666"/>
          </a:xfrm>
        </p:spPr>
        <p:txBody>
          <a:bodyPr/>
          <a:lstStyle/>
          <a:p>
            <a:r>
              <a:rPr lang="fr-FR" dirty="0" smtClean="0"/>
              <a:t>Européens et recherche biomédicale - Février 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447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80360" y="1851004"/>
            <a:ext cx="5029200" cy="73217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domaines d’actualité de la recherche suscitant le plus d’intérêt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Européens et recherche biomédicale - Février 2014</a:t>
            </a:r>
            <a:endParaRPr lang="de-D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81956" y="836045"/>
            <a:ext cx="8578222" cy="270266"/>
          </a:xfrm>
        </p:spPr>
        <p:txBody>
          <a:bodyPr/>
          <a:lstStyle/>
          <a:p>
            <a:r>
              <a:rPr lang="fr-FR" sz="1600" dirty="0"/>
              <a:t>Parmi les domaines d’actualité de la recherche suivants, quels sont ceux qui vous intéressent le plus ? </a:t>
            </a:r>
            <a:endParaRPr lang="fr-FR" sz="1600" b="1" dirty="0"/>
          </a:p>
        </p:txBody>
      </p: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1566543576"/>
              </p:ext>
            </p:extLst>
          </p:nvPr>
        </p:nvGraphicFramePr>
        <p:xfrm>
          <a:off x="0" y="1181576"/>
          <a:ext cx="7699024" cy="5113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ZoneTexte 7"/>
          <p:cNvSpPr txBox="1"/>
          <p:nvPr/>
        </p:nvSpPr>
        <p:spPr>
          <a:xfrm>
            <a:off x="388620" y="1167912"/>
            <a:ext cx="12115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i="1" dirty="0" smtClean="0"/>
              <a:t>Base: A tous</a:t>
            </a:r>
            <a:endParaRPr lang="fr-FR" sz="1300" i="1" dirty="0"/>
          </a:p>
        </p:txBody>
      </p:sp>
    </p:spTree>
    <p:extLst>
      <p:ext uri="{BB962C8B-B14F-4D97-AF65-F5344CB8AC3E}">
        <p14:creationId xmlns:p14="http://schemas.microsoft.com/office/powerpoint/2010/main" val="140389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domaines d’actualité de la recherche suscitant le plus </a:t>
            </a:r>
            <a:r>
              <a:rPr lang="fr-FR" dirty="0" smtClean="0"/>
              <a:t>d’intérêt </a:t>
            </a:r>
            <a:br>
              <a:rPr lang="fr-FR" dirty="0" smtClean="0"/>
            </a:br>
            <a:r>
              <a:rPr lang="fr-FR" dirty="0" smtClean="0"/>
              <a:t>(selon le pays)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38311" y="711867"/>
            <a:ext cx="8657850" cy="258978"/>
          </a:xfrm>
        </p:spPr>
        <p:txBody>
          <a:bodyPr/>
          <a:lstStyle/>
          <a:p>
            <a:r>
              <a:rPr lang="fr-FR" sz="1600" dirty="0"/>
              <a:t>Parmi les domaines d’actualité de la recherche suivants, quels sont ceux qui vous intéressent le plus ? </a:t>
            </a:r>
            <a:endParaRPr lang="fr-FR" sz="1600" b="1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316557"/>
              </p:ext>
            </p:extLst>
          </p:nvPr>
        </p:nvGraphicFramePr>
        <p:xfrm>
          <a:off x="298825" y="1345647"/>
          <a:ext cx="8382333" cy="4608220"/>
        </p:xfrm>
        <a:graphic>
          <a:graphicData uri="http://schemas.openxmlformats.org/drawingml/2006/table">
            <a:tbl>
              <a:tblPr firstRow="1" bandRow="1"/>
              <a:tblGrid>
                <a:gridCol w="1806148"/>
                <a:gridCol w="1315237"/>
                <a:gridCol w="1315237"/>
                <a:gridCol w="1315237"/>
                <a:gridCol w="1315237"/>
                <a:gridCol w="1315237"/>
              </a:tblGrid>
              <a:tr h="7202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AU TOTAL</a:t>
                      </a:r>
                      <a:endParaRPr lang="fr-FR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Blip>
                          <a:blip r:embed="rId2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Ensemble</a:t>
                      </a:r>
                      <a:endParaRPr lang="fr-FR" sz="1400" b="0" dirty="0">
                        <a:solidFill>
                          <a:srgbClr val="003366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Blip>
                          <a:blip r:embed="rId3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France</a:t>
                      </a:r>
                      <a:endParaRPr lang="fr-FR" sz="1400" b="0" dirty="0">
                        <a:solidFill>
                          <a:srgbClr val="003366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Blip>
                          <a:blip r:embed="rId4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Allemagne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Blip>
                          <a:blip r:embed="rId5"/>
                        </a:buBlip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Italie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marL="285750" indent="-285750" algn="ctr">
                        <a:buFontTx/>
                        <a:buBlip>
                          <a:blip r:embed="rId6"/>
                        </a:buBlip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La santé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L'environnement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L'informatique et les nouvelles technologies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Les énergies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Les sciences humaines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Le spatial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ZoneTexte 6"/>
          <p:cNvSpPr txBox="1"/>
          <p:nvPr/>
        </p:nvSpPr>
        <p:spPr>
          <a:xfrm>
            <a:off x="514350" y="969360"/>
            <a:ext cx="12115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i="1" dirty="0" smtClean="0"/>
              <a:t>Base: A tous</a:t>
            </a:r>
            <a:endParaRPr lang="fr-FR" sz="1300" i="1" dirty="0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838799" y="6566400"/>
            <a:ext cx="3600000" cy="184666"/>
          </a:xfrm>
        </p:spPr>
        <p:txBody>
          <a:bodyPr/>
          <a:lstStyle/>
          <a:p>
            <a:r>
              <a:rPr lang="fr-FR" dirty="0" smtClean="0"/>
              <a:t>Européens et recherche biomédicale - Février 2014</a:t>
            </a:r>
            <a:endParaRPr lang="de-DE" dirty="0"/>
          </a:p>
        </p:txBody>
      </p:sp>
      <p:sp>
        <p:nvSpPr>
          <p:cNvPr id="9" name="ZoneTexte 8"/>
          <p:cNvSpPr txBox="1"/>
          <p:nvPr/>
        </p:nvSpPr>
        <p:spPr>
          <a:xfrm>
            <a:off x="5109882" y="6036729"/>
            <a:ext cx="397411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i="1" dirty="0" smtClean="0"/>
              <a:t>Total supérieur à 100, trois réponses possibles</a:t>
            </a:r>
            <a:endParaRPr lang="fr-FR" sz="1300" i="1" dirty="0"/>
          </a:p>
        </p:txBody>
      </p:sp>
    </p:spTree>
    <p:extLst>
      <p:ext uri="{BB962C8B-B14F-4D97-AF65-F5344CB8AC3E}">
        <p14:creationId xmlns:p14="http://schemas.microsoft.com/office/powerpoint/2010/main" val="207428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niveau d’intérêt pour l’actualité scientifique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9378" y="757022"/>
            <a:ext cx="7855733" cy="326711"/>
          </a:xfrm>
        </p:spPr>
        <p:txBody>
          <a:bodyPr/>
          <a:lstStyle/>
          <a:p>
            <a:r>
              <a:rPr lang="fr-FR" sz="1600" dirty="0"/>
              <a:t>Et vous arrive t-il souvent, parfois, rarement ou jamais de faire les choses suivantes ?</a:t>
            </a:r>
            <a:endParaRPr lang="fr-FR" sz="1600" b="1" dirty="0"/>
          </a:p>
        </p:txBody>
      </p: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4000216390"/>
              </p:ext>
            </p:extLst>
          </p:nvPr>
        </p:nvGraphicFramePr>
        <p:xfrm>
          <a:off x="2664179" y="-60939"/>
          <a:ext cx="6479821" cy="6326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433075"/>
              </p:ext>
            </p:extLst>
          </p:nvPr>
        </p:nvGraphicFramePr>
        <p:xfrm>
          <a:off x="857954" y="2678218"/>
          <a:ext cx="3476979" cy="36928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6979"/>
              </a:tblGrid>
              <a:tr h="70746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Regarder des documentaires concernant des sujets liés à la science ou à la santé (...)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746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Lire des articles de presse concernant des sujets liés à la science ou la santé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746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Lire des revues scientifiques </a:t>
                      </a:r>
                      <a:endParaRPr lang="fr-F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pour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le grand public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746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Lire des livres ayant trait à la science </a:t>
                      </a:r>
                      <a:endParaRPr lang="fr-F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ou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à la santé 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(biographies de grands scientifiques, vulgarisation de travaux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scientifiques…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746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Donner votre avis sur internet sur des sujets ou des articles concernant la science, ou la 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santé (blogs, forums, Facebook, Twitter…)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732788"/>
              </p:ext>
            </p:extLst>
          </p:nvPr>
        </p:nvGraphicFramePr>
        <p:xfrm>
          <a:off x="6974555" y="2678220"/>
          <a:ext cx="711201" cy="3594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01"/>
              </a:tblGrid>
              <a:tr h="71884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884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884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884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884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601354"/>
              </p:ext>
            </p:extLst>
          </p:nvPr>
        </p:nvGraphicFramePr>
        <p:xfrm>
          <a:off x="8060266" y="2678219"/>
          <a:ext cx="711201" cy="3609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01"/>
              </a:tblGrid>
              <a:tr h="71436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436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436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329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329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6683865" y="1477889"/>
            <a:ext cx="1292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ST Souvent+</a:t>
            </a:r>
          </a:p>
          <a:p>
            <a:pPr algn="ctr"/>
            <a:r>
              <a:rPr lang="fr-FR" b="1" dirty="0" smtClean="0"/>
              <a:t>parfois</a:t>
            </a:r>
          </a:p>
          <a:p>
            <a:pPr algn="ctr"/>
            <a:r>
              <a:rPr lang="fr-FR" b="1" dirty="0" smtClean="0"/>
              <a:t>%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665155" y="1477889"/>
            <a:ext cx="1501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3"/>
                </a:solidFill>
              </a:rPr>
              <a:t>ST </a:t>
            </a:r>
          </a:p>
          <a:p>
            <a:pPr algn="ctr"/>
            <a:r>
              <a:rPr lang="fr-FR" b="1" dirty="0" smtClean="0">
                <a:solidFill>
                  <a:schemeClr val="accent3"/>
                </a:solidFill>
              </a:rPr>
              <a:t>Rarement+ jamais</a:t>
            </a:r>
          </a:p>
          <a:p>
            <a:pPr algn="ctr"/>
            <a:r>
              <a:rPr lang="fr-FR" b="1" dirty="0" smtClean="0">
                <a:solidFill>
                  <a:schemeClr val="accent3"/>
                </a:solidFill>
              </a:rPr>
              <a:t>%</a:t>
            </a:r>
            <a:endParaRPr lang="fr-FR" b="1" dirty="0">
              <a:solidFill>
                <a:schemeClr val="accent3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3" name="ZoneTexte 12"/>
          <p:cNvSpPr txBox="1"/>
          <p:nvPr/>
        </p:nvSpPr>
        <p:spPr>
          <a:xfrm>
            <a:off x="514350" y="1117847"/>
            <a:ext cx="12115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i="1" dirty="0" smtClean="0"/>
              <a:t>Base: A tous</a:t>
            </a:r>
            <a:endParaRPr lang="fr-FR" sz="1300" i="1" dirty="0"/>
          </a:p>
        </p:txBody>
      </p:sp>
      <p:sp>
        <p:nvSpPr>
          <p:cNvPr id="15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838799" y="6566400"/>
            <a:ext cx="3600000" cy="184666"/>
          </a:xfrm>
        </p:spPr>
        <p:txBody>
          <a:bodyPr/>
          <a:lstStyle/>
          <a:p>
            <a:r>
              <a:rPr lang="fr-FR" dirty="0" smtClean="0"/>
              <a:t>Européens et recherche biomédicale - Février 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332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niveau d’intérêt pour l’actualité scientifique (selon le pays)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60889" y="734445"/>
            <a:ext cx="8657850" cy="371867"/>
          </a:xfrm>
        </p:spPr>
        <p:txBody>
          <a:bodyPr/>
          <a:lstStyle/>
          <a:p>
            <a:r>
              <a:rPr lang="fr-FR" sz="1600" dirty="0"/>
              <a:t>Et vous arrive t-il souvent, parfois, rarement ou jamais de faire les choses suivantes ?</a:t>
            </a:r>
            <a:endParaRPr lang="fr-FR" sz="1600" b="1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655074"/>
              </p:ext>
            </p:extLst>
          </p:nvPr>
        </p:nvGraphicFramePr>
        <p:xfrm>
          <a:off x="150400" y="1320799"/>
          <a:ext cx="8892000" cy="5008208"/>
        </p:xfrm>
        <a:graphic>
          <a:graphicData uri="http://schemas.openxmlformats.org/drawingml/2006/table">
            <a:tbl>
              <a:tblPr firstRow="1" bandRow="1"/>
              <a:tblGrid>
                <a:gridCol w="2124000"/>
                <a:gridCol w="1353600"/>
                <a:gridCol w="1353600"/>
                <a:gridCol w="1353600"/>
                <a:gridCol w="1353600"/>
                <a:gridCol w="1353600"/>
              </a:tblGrid>
              <a:tr h="6933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Détail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ST Souvent + parfois</a:t>
                      </a:r>
                      <a:endParaRPr lang="fr-FR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Blip>
                          <a:blip r:embed="rId2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Ensemble</a:t>
                      </a:r>
                      <a:endParaRPr lang="fr-FR" sz="1400" b="0" dirty="0">
                        <a:solidFill>
                          <a:srgbClr val="003366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Blip>
                          <a:blip r:embed="rId3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France</a:t>
                      </a:r>
                      <a:endParaRPr lang="fr-FR" sz="1400" b="0" dirty="0">
                        <a:solidFill>
                          <a:srgbClr val="003366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Blip>
                          <a:blip r:embed="rId4"/>
                        </a:buBlip>
                      </a:pPr>
                      <a:r>
                        <a:rPr lang="fr-FR" sz="1400" b="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Allemagne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Blip>
                          <a:blip r:embed="rId5"/>
                        </a:buBlip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Italie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marL="285750" indent="-285750" algn="ctr">
                        <a:buFontTx/>
                        <a:buBlip>
                          <a:blip r:embed="rId6"/>
                        </a:buBlip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296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Regarder des documentaires concernant des sujets liés à la science ou à la santé (...)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296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Lire des articles de presse concernant des sujets liés à la science ou la santé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296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Lire des revues scientifiques pour le grand public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296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Lire des livres ayant trait à la science ou à la santé (...)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296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Donner votre avis sur internet sur des sujets ou des articles concernant la science, ou la santé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ZoneTexte 7"/>
          <p:cNvSpPr txBox="1"/>
          <p:nvPr/>
        </p:nvSpPr>
        <p:spPr>
          <a:xfrm>
            <a:off x="662940" y="971653"/>
            <a:ext cx="12115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i="1" dirty="0" smtClean="0"/>
              <a:t>Base: A tous</a:t>
            </a:r>
            <a:endParaRPr lang="fr-FR" sz="1300" i="1" dirty="0"/>
          </a:p>
        </p:txBody>
      </p:sp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838799" y="6566400"/>
            <a:ext cx="3600000" cy="184666"/>
          </a:xfrm>
        </p:spPr>
        <p:txBody>
          <a:bodyPr/>
          <a:lstStyle/>
          <a:p>
            <a:r>
              <a:rPr lang="fr-FR" dirty="0" smtClean="0"/>
              <a:t>Européens et recherche biomédicale - Février 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440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141288" y="2187301"/>
            <a:ext cx="4419137" cy="2492990"/>
          </a:xfrm>
        </p:spPr>
        <p:txBody>
          <a:bodyPr/>
          <a:lstStyle/>
          <a:p>
            <a:r>
              <a:rPr lang="fr-FR" dirty="0" smtClean="0"/>
              <a:t>Un niveau  d’information et une culture scientifique néanmoins limités et qui posent question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778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sentiment d’information sur la recherche biomédicale (résumé)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14222" y="734445"/>
            <a:ext cx="8950755" cy="304133"/>
          </a:xfrm>
        </p:spPr>
        <p:txBody>
          <a:bodyPr/>
          <a:lstStyle/>
          <a:p>
            <a:r>
              <a:rPr lang="fr-FR" sz="1600" dirty="0"/>
              <a:t>Globalement, vous sentez-vous très bien, plutôt bien, plutôt mal ou très mal informé en ce qui concerne</a:t>
            </a:r>
            <a:r>
              <a:rPr lang="fr-FR" sz="1600" dirty="0" smtClean="0"/>
              <a:t>…</a:t>
            </a:r>
            <a:endParaRPr lang="fr-FR" sz="1600" dirty="0"/>
          </a:p>
        </p:txBody>
      </p: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2818360180"/>
              </p:ext>
            </p:extLst>
          </p:nvPr>
        </p:nvGraphicFramePr>
        <p:xfrm>
          <a:off x="2664179" y="0"/>
          <a:ext cx="6479821" cy="6045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908736"/>
              </p:ext>
            </p:extLst>
          </p:nvPr>
        </p:nvGraphicFramePr>
        <p:xfrm>
          <a:off x="711200" y="2619023"/>
          <a:ext cx="3149600" cy="32060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49600"/>
              </a:tblGrid>
              <a:tr h="1068681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 smtClean="0">
                          <a:effectLst/>
                        </a:rPr>
                        <a:t>Les avancées de</a:t>
                      </a:r>
                      <a:r>
                        <a:rPr lang="fr-FR" sz="1400" u="none" strike="noStrike" baseline="0" dirty="0" smtClean="0">
                          <a:effectLst/>
                        </a:rPr>
                        <a:t> la recherche biomédicale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45" marR="9445" marT="944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68681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 smtClean="0">
                          <a:effectLst/>
                        </a:rPr>
                        <a:t>Les conséquences</a:t>
                      </a:r>
                      <a:r>
                        <a:rPr lang="fr-FR" sz="1400" u="none" strike="noStrike" baseline="0" dirty="0" smtClean="0">
                          <a:effectLst/>
                        </a:rPr>
                        <a:t> qu’auront les avancées de la recherche biomédicale sur votre vie de tous les jours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45" marR="9445" marT="944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68681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 smtClean="0">
                          <a:effectLst/>
                        </a:rPr>
                        <a:t>Les débats</a:t>
                      </a:r>
                      <a:r>
                        <a:rPr lang="fr-FR" sz="1400" u="none" strike="noStrike" baseline="0" dirty="0" smtClean="0">
                          <a:effectLst/>
                        </a:rPr>
                        <a:t> de société que suscitent certains travaux de la recherche biomédicale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45" marR="9445" marT="944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651733"/>
              </p:ext>
            </p:extLst>
          </p:nvPr>
        </p:nvGraphicFramePr>
        <p:xfrm>
          <a:off x="7075310" y="2608786"/>
          <a:ext cx="711201" cy="3216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01"/>
              </a:tblGrid>
              <a:tr h="1072094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72094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72094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181487"/>
              </p:ext>
            </p:extLst>
          </p:nvPr>
        </p:nvGraphicFramePr>
        <p:xfrm>
          <a:off x="7981243" y="2607734"/>
          <a:ext cx="711201" cy="3228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01"/>
              </a:tblGrid>
              <a:tr h="1076207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accent3"/>
                          </a:solidFill>
                        </a:rPr>
                        <a:t>59</a:t>
                      </a:r>
                      <a:endParaRPr lang="fr-FR" sz="16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76207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accent3"/>
                          </a:solidFill>
                        </a:rPr>
                        <a:t>59</a:t>
                      </a:r>
                      <a:endParaRPr lang="fr-FR" sz="16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76207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accent3"/>
                          </a:solidFill>
                        </a:rPr>
                        <a:t>61</a:t>
                      </a:r>
                      <a:endParaRPr lang="fr-FR" sz="16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6784620" y="1938599"/>
            <a:ext cx="1292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ST </a:t>
            </a:r>
          </a:p>
          <a:p>
            <a:pPr algn="ctr"/>
            <a:r>
              <a:rPr lang="fr-FR" b="1" dirty="0" smtClean="0"/>
              <a:t>Bien</a:t>
            </a:r>
          </a:p>
          <a:p>
            <a:pPr algn="ctr"/>
            <a:r>
              <a:rPr lang="fr-FR" b="1" dirty="0" smtClean="0"/>
              <a:t>%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586132" y="1938599"/>
            <a:ext cx="1501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3"/>
                </a:solidFill>
              </a:rPr>
              <a:t>ST </a:t>
            </a:r>
          </a:p>
          <a:p>
            <a:pPr algn="ctr"/>
            <a:r>
              <a:rPr lang="fr-FR" b="1" dirty="0" smtClean="0">
                <a:solidFill>
                  <a:schemeClr val="accent3"/>
                </a:solidFill>
              </a:rPr>
              <a:t>Mal</a:t>
            </a:r>
          </a:p>
          <a:p>
            <a:pPr algn="ctr"/>
            <a:r>
              <a:rPr lang="fr-FR" b="1" dirty="0" smtClean="0">
                <a:solidFill>
                  <a:schemeClr val="accent3"/>
                </a:solidFill>
              </a:rPr>
              <a:t>%</a:t>
            </a:r>
            <a:endParaRPr lang="fr-FR" b="1" dirty="0">
              <a:solidFill>
                <a:schemeClr val="accent3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3" name="ZoneTexte 12"/>
          <p:cNvSpPr txBox="1"/>
          <p:nvPr/>
        </p:nvSpPr>
        <p:spPr>
          <a:xfrm>
            <a:off x="605790" y="1117847"/>
            <a:ext cx="12115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i="1" dirty="0" smtClean="0"/>
              <a:t>Base: A tous</a:t>
            </a:r>
            <a:endParaRPr lang="fr-FR" sz="1300" i="1" dirty="0"/>
          </a:p>
        </p:txBody>
      </p:sp>
      <p:sp>
        <p:nvSpPr>
          <p:cNvPr id="15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838799" y="6566400"/>
            <a:ext cx="3600000" cy="184666"/>
          </a:xfrm>
        </p:spPr>
        <p:txBody>
          <a:bodyPr/>
          <a:lstStyle/>
          <a:p>
            <a:r>
              <a:rPr lang="fr-FR" dirty="0" smtClean="0"/>
              <a:t>Européens et recherche biomédicale - Février 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069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KA_CLIENTLIBRARY" val=""/>
</p:tagLst>
</file>

<file path=ppt/theme/theme1.xml><?xml version="1.0" encoding="utf-8"?>
<a:theme xmlns:a="http://schemas.openxmlformats.org/drawingml/2006/main" name="Ipsos Template 2012">
  <a:themeElements>
    <a:clrScheme name="Ipsos Colors 2012">
      <a:dk1>
        <a:srgbClr val="1F497D"/>
      </a:dk1>
      <a:lt1>
        <a:srgbClr val="FFFFFF"/>
      </a:lt1>
      <a:dk2>
        <a:srgbClr val="58595B"/>
      </a:dk2>
      <a:lt2>
        <a:srgbClr val="BCBEC0"/>
      </a:lt2>
      <a:accent1>
        <a:srgbClr val="008E94"/>
      </a:accent1>
      <a:accent2>
        <a:srgbClr val="FBB040"/>
      </a:accent2>
      <a:accent3>
        <a:srgbClr val="ED6737"/>
      </a:accent3>
      <a:accent4>
        <a:srgbClr val="A8CCDD"/>
      </a:accent4>
      <a:accent5>
        <a:srgbClr val="A1C46B"/>
      </a:accent5>
      <a:accent6>
        <a:srgbClr val="281051"/>
      </a:accent6>
      <a:hlink>
        <a:srgbClr val="B4321E"/>
      </a:hlink>
      <a:folHlink>
        <a:srgbClr val="993366"/>
      </a:folHlink>
    </a:clrScheme>
    <a:fontScheme name="Benutzerdefiniert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10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psos Template 2012">
  <a:themeElements>
    <a:clrScheme name="Ipsos Colors 2012">
      <a:dk1>
        <a:srgbClr val="1F497D"/>
      </a:dk1>
      <a:lt1>
        <a:srgbClr val="FFFFFF"/>
      </a:lt1>
      <a:dk2>
        <a:srgbClr val="58595B"/>
      </a:dk2>
      <a:lt2>
        <a:srgbClr val="BCBEC0"/>
      </a:lt2>
      <a:accent1>
        <a:srgbClr val="008E94"/>
      </a:accent1>
      <a:accent2>
        <a:srgbClr val="FBB040"/>
      </a:accent2>
      <a:accent3>
        <a:srgbClr val="ED6737"/>
      </a:accent3>
      <a:accent4>
        <a:srgbClr val="A8CCDD"/>
      </a:accent4>
      <a:accent5>
        <a:srgbClr val="A1C46B"/>
      </a:accent5>
      <a:accent6>
        <a:srgbClr val="281051"/>
      </a:accent6>
      <a:hlink>
        <a:srgbClr val="B4321E"/>
      </a:hlink>
      <a:folHlink>
        <a:srgbClr val="993366"/>
      </a:folHlink>
    </a:clrScheme>
    <a:fontScheme name="Benutzerdefiniert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Ipsos Template 2012">
  <a:themeElements>
    <a:clrScheme name="Ipsos Colors 2012">
      <a:dk1>
        <a:srgbClr val="1F497D"/>
      </a:dk1>
      <a:lt1>
        <a:srgbClr val="FFFFFF"/>
      </a:lt1>
      <a:dk2>
        <a:srgbClr val="58595B"/>
      </a:dk2>
      <a:lt2>
        <a:srgbClr val="BCBEC0"/>
      </a:lt2>
      <a:accent1>
        <a:srgbClr val="008E94"/>
      </a:accent1>
      <a:accent2>
        <a:srgbClr val="FBB040"/>
      </a:accent2>
      <a:accent3>
        <a:srgbClr val="ED6737"/>
      </a:accent3>
      <a:accent4>
        <a:srgbClr val="A8CCDD"/>
      </a:accent4>
      <a:accent5>
        <a:srgbClr val="A1C46B"/>
      </a:accent5>
      <a:accent6>
        <a:srgbClr val="281051"/>
      </a:accent6>
      <a:hlink>
        <a:srgbClr val="B4321E"/>
      </a:hlink>
      <a:folHlink>
        <a:srgbClr val="993366"/>
      </a:folHlink>
    </a:clrScheme>
    <a:fontScheme name="Benutzerdefiniert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Ipsos Template 2012">
  <a:themeElements>
    <a:clrScheme name="Ipsos Colors 2012">
      <a:dk1>
        <a:srgbClr val="1F497D"/>
      </a:dk1>
      <a:lt1>
        <a:srgbClr val="FFFFFF"/>
      </a:lt1>
      <a:dk2>
        <a:srgbClr val="58595B"/>
      </a:dk2>
      <a:lt2>
        <a:srgbClr val="BCBEC0"/>
      </a:lt2>
      <a:accent1>
        <a:srgbClr val="008E94"/>
      </a:accent1>
      <a:accent2>
        <a:srgbClr val="FBB040"/>
      </a:accent2>
      <a:accent3>
        <a:srgbClr val="ED6737"/>
      </a:accent3>
      <a:accent4>
        <a:srgbClr val="A8CCDD"/>
      </a:accent4>
      <a:accent5>
        <a:srgbClr val="A1C46B"/>
      </a:accent5>
      <a:accent6>
        <a:srgbClr val="281051"/>
      </a:accent6>
      <a:hlink>
        <a:srgbClr val="B4321E"/>
      </a:hlink>
      <a:folHlink>
        <a:srgbClr val="993366"/>
      </a:folHlink>
    </a:clrScheme>
    <a:fontScheme name="Benutzerdefiniert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Ipsos Template 2012">
  <a:themeElements>
    <a:clrScheme name="Ipsos Colors 2012">
      <a:dk1>
        <a:srgbClr val="1F497D"/>
      </a:dk1>
      <a:lt1>
        <a:srgbClr val="FFFFFF"/>
      </a:lt1>
      <a:dk2>
        <a:srgbClr val="58595B"/>
      </a:dk2>
      <a:lt2>
        <a:srgbClr val="BCBEC0"/>
      </a:lt2>
      <a:accent1>
        <a:srgbClr val="008E94"/>
      </a:accent1>
      <a:accent2>
        <a:srgbClr val="FBB040"/>
      </a:accent2>
      <a:accent3>
        <a:srgbClr val="ED6737"/>
      </a:accent3>
      <a:accent4>
        <a:srgbClr val="A8CCDD"/>
      </a:accent4>
      <a:accent5>
        <a:srgbClr val="A1C46B"/>
      </a:accent5>
      <a:accent6>
        <a:srgbClr val="281051"/>
      </a:accent6>
      <a:hlink>
        <a:srgbClr val="B4321E"/>
      </a:hlink>
      <a:folHlink>
        <a:srgbClr val="993366"/>
      </a:folHlink>
    </a:clrScheme>
    <a:fontScheme name="Benutzerdefiniert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Ipsos Template 2012">
  <a:themeElements>
    <a:clrScheme name="Ipsos Colors 2012">
      <a:dk1>
        <a:srgbClr val="1F497D"/>
      </a:dk1>
      <a:lt1>
        <a:srgbClr val="FFFFFF"/>
      </a:lt1>
      <a:dk2>
        <a:srgbClr val="58595B"/>
      </a:dk2>
      <a:lt2>
        <a:srgbClr val="BCBEC0"/>
      </a:lt2>
      <a:accent1>
        <a:srgbClr val="008E94"/>
      </a:accent1>
      <a:accent2>
        <a:srgbClr val="FBB040"/>
      </a:accent2>
      <a:accent3>
        <a:srgbClr val="ED6737"/>
      </a:accent3>
      <a:accent4>
        <a:srgbClr val="A8CCDD"/>
      </a:accent4>
      <a:accent5>
        <a:srgbClr val="A1C46B"/>
      </a:accent5>
      <a:accent6>
        <a:srgbClr val="281051"/>
      </a:accent6>
      <a:hlink>
        <a:srgbClr val="B4321E"/>
      </a:hlink>
      <a:folHlink>
        <a:srgbClr val="993366"/>
      </a:folHlink>
    </a:clrScheme>
    <a:fontScheme name="Benutzerdefiniert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Ipsos Template 2012">
  <a:themeElements>
    <a:clrScheme name="Ipsos Colors 2012">
      <a:dk1>
        <a:srgbClr val="1F497D"/>
      </a:dk1>
      <a:lt1>
        <a:srgbClr val="FFFFFF"/>
      </a:lt1>
      <a:dk2>
        <a:srgbClr val="58595B"/>
      </a:dk2>
      <a:lt2>
        <a:srgbClr val="BCBEC0"/>
      </a:lt2>
      <a:accent1>
        <a:srgbClr val="008E94"/>
      </a:accent1>
      <a:accent2>
        <a:srgbClr val="FBB040"/>
      </a:accent2>
      <a:accent3>
        <a:srgbClr val="ED6737"/>
      </a:accent3>
      <a:accent4>
        <a:srgbClr val="A8CCDD"/>
      </a:accent4>
      <a:accent5>
        <a:srgbClr val="A1C46B"/>
      </a:accent5>
      <a:accent6>
        <a:srgbClr val="281051"/>
      </a:accent6>
      <a:hlink>
        <a:srgbClr val="B4321E"/>
      </a:hlink>
      <a:folHlink>
        <a:srgbClr val="993366"/>
      </a:folHlink>
    </a:clrScheme>
    <a:fontScheme name="Benutzerdefiniert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Ipsos Template 2012">
  <a:themeElements>
    <a:clrScheme name="Ipsos Colors 2012">
      <a:dk1>
        <a:srgbClr val="1F497D"/>
      </a:dk1>
      <a:lt1>
        <a:srgbClr val="FFFFFF"/>
      </a:lt1>
      <a:dk2>
        <a:srgbClr val="58595B"/>
      </a:dk2>
      <a:lt2>
        <a:srgbClr val="BCBEC0"/>
      </a:lt2>
      <a:accent1>
        <a:srgbClr val="008E94"/>
      </a:accent1>
      <a:accent2>
        <a:srgbClr val="FBB040"/>
      </a:accent2>
      <a:accent3>
        <a:srgbClr val="ED6737"/>
      </a:accent3>
      <a:accent4>
        <a:srgbClr val="A8CCDD"/>
      </a:accent4>
      <a:accent5>
        <a:srgbClr val="A1C46B"/>
      </a:accent5>
      <a:accent6>
        <a:srgbClr val="281051"/>
      </a:accent6>
      <a:hlink>
        <a:srgbClr val="B4321E"/>
      </a:hlink>
      <a:folHlink>
        <a:srgbClr val="993366"/>
      </a:folHlink>
    </a:clrScheme>
    <a:fontScheme name="Benutzerdefiniert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Ipsos Template 2012">
  <a:themeElements>
    <a:clrScheme name="Ipsos Colors 2012">
      <a:dk1>
        <a:srgbClr val="1F497D"/>
      </a:dk1>
      <a:lt1>
        <a:srgbClr val="FFFFFF"/>
      </a:lt1>
      <a:dk2>
        <a:srgbClr val="58595B"/>
      </a:dk2>
      <a:lt2>
        <a:srgbClr val="BCBEC0"/>
      </a:lt2>
      <a:accent1>
        <a:srgbClr val="008E94"/>
      </a:accent1>
      <a:accent2>
        <a:srgbClr val="FBB040"/>
      </a:accent2>
      <a:accent3>
        <a:srgbClr val="ED6737"/>
      </a:accent3>
      <a:accent4>
        <a:srgbClr val="A8CCDD"/>
      </a:accent4>
      <a:accent5>
        <a:srgbClr val="A1C46B"/>
      </a:accent5>
      <a:accent6>
        <a:srgbClr val="281051"/>
      </a:accent6>
      <a:hlink>
        <a:srgbClr val="B4321E"/>
      </a:hlink>
      <a:folHlink>
        <a:srgbClr val="993366"/>
      </a:folHlink>
    </a:clrScheme>
    <a:fontScheme name="Benutzerdefiniert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1448</TotalTime>
  <Words>3217</Words>
  <Application>Microsoft Office PowerPoint</Application>
  <PresentationFormat>Affichage à l'écran (4:3)</PresentationFormat>
  <Paragraphs>1175</Paragraphs>
  <Slides>37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9</vt:i4>
      </vt:variant>
      <vt:variant>
        <vt:lpstr>Titres des diapositives</vt:lpstr>
      </vt:variant>
      <vt:variant>
        <vt:i4>37</vt:i4>
      </vt:variant>
    </vt:vector>
  </HeadingPairs>
  <TitlesOfParts>
    <vt:vector size="46" baseType="lpstr">
      <vt:lpstr>Ipsos Template 2012</vt:lpstr>
      <vt:lpstr>1_Ipsos Template 2012</vt:lpstr>
      <vt:lpstr>2_Ipsos Template 2012</vt:lpstr>
      <vt:lpstr>3_Ipsos Template 2012</vt:lpstr>
      <vt:lpstr>4_Ipsos Template 2012</vt:lpstr>
      <vt:lpstr>5_Ipsos Template 2012</vt:lpstr>
      <vt:lpstr>6_Ipsos Template 2012</vt:lpstr>
      <vt:lpstr>7_Ipsos Template 2012</vt:lpstr>
      <vt:lpstr>8_Ipsos Template 2012</vt:lpstr>
      <vt:lpstr>Les Européens et la recherche biomédicale </vt:lpstr>
      <vt:lpstr>Fiche technique </vt:lpstr>
      <vt:lpstr>La santé,  un thème suscitant un intérêt majeur chez les Européens</vt:lpstr>
      <vt:lpstr>Les domaines d’actualité de la recherche suscitant le plus d’intérêt</vt:lpstr>
      <vt:lpstr>Les domaines d’actualité de la recherche suscitant le plus d’intérêt  (selon le pays)</vt:lpstr>
      <vt:lpstr>Le niveau d’intérêt pour l’actualité scientifique</vt:lpstr>
      <vt:lpstr>Le niveau d’intérêt pour l’actualité scientifique (selon le pays)</vt:lpstr>
      <vt:lpstr>Un niveau  d’information et une culture scientifique néanmoins limités et qui posent question</vt:lpstr>
      <vt:lpstr>Le sentiment d’information sur la recherche biomédicale (résumé)</vt:lpstr>
      <vt:lpstr>Le sentiment d’information sur les avancées de la recherche biomédicale</vt:lpstr>
      <vt:lpstr>Le sentiment d’information sur les conséquences des avancées de la recherche biomédicale sur la vie de tous les jours</vt:lpstr>
      <vt:lpstr>Le sentiment d’information sur les débats de société que suscitent certains travaux de la recherche biomédicale</vt:lpstr>
      <vt:lpstr>La compréhension de termes scientifiques</vt:lpstr>
      <vt:lpstr>La compréhension de termes scientifiques (suite)</vt:lpstr>
      <vt:lpstr>La recherche biomédicale, synonyme d’espoir</vt:lpstr>
      <vt:lpstr>L’univers d’évocation de la recherche biomédicale</vt:lpstr>
      <vt:lpstr>L’univers d’évocation de la recherche biomédicale (selon le pays)</vt:lpstr>
      <vt:lpstr>L’espoir suscité par la recherche biomédicale pour ses enfants</vt:lpstr>
      <vt:lpstr>Une grande confiance accordée aux chercheurs</vt:lpstr>
      <vt:lpstr>La confiance accordée aux chercheurs en sciences biomédicales (résumé) </vt:lpstr>
      <vt:lpstr>La confiance accordée aux chercheurs en sciences biomédicales pour interpeller l’opinion</vt:lpstr>
      <vt:lpstr>La confiance accordée aux chercheurs en sciences biomédicales pour refuser que des innovations aient des conséquences négatives sur la santé</vt:lpstr>
      <vt:lpstr>La confiance accordée aux chercheurs en sciences biomédicales pour rester indépendants</vt:lpstr>
      <vt:lpstr>Les acteurs auxquels on fait le plus confiance pour dire la vérité en cas de problème de santé publique</vt:lpstr>
      <vt:lpstr>Les acteurs auxquels on fait le plus confiance pour dire la vérité en cas de problème de santé publique (selon le pays)</vt:lpstr>
      <vt:lpstr>Le rythme des évolutions sociales générées par la recherche scientifique</vt:lpstr>
      <vt:lpstr>Le modèle américain et l’évolution du financement de la recherche</vt:lpstr>
      <vt:lpstr>Les pays les plus avancés en matière de recherche biomédicale</vt:lpstr>
      <vt:lpstr>Les pays les plus avancés en matière de recherche biomédicale</vt:lpstr>
      <vt:lpstr>L’opinion sur l’augmentation de la participation du secteur privé au financement de la recherche</vt:lpstr>
      <vt:lpstr>L’importance du financement de la recherche par l’Etat</vt:lpstr>
      <vt:lpstr>La recherche biomédicale, objet de fierté nationale</vt:lpstr>
      <vt:lpstr>La recherche biomédicale comme objet de fierté nationale</vt:lpstr>
      <vt:lpstr>Les retombées économiques générées par la recherche biomédicale</vt:lpstr>
      <vt:lpstr>Les innovations marquantes des 50 dernières années</vt:lpstr>
      <vt:lpstr>Les innovations et découvertes les plus importantes depuis 50 ans  (citées au total)</vt:lpstr>
      <vt:lpstr>Les innovations et découvertes les plus importantes depuis 50 ans</vt:lpstr>
    </vt:vector>
  </TitlesOfParts>
  <Company>Ipsos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Ramona Bansemir</dc:creator>
  <cp:lastModifiedBy>priscille riviere</cp:lastModifiedBy>
  <cp:revision>576</cp:revision>
  <cp:lastPrinted>2014-02-28T15:55:18Z</cp:lastPrinted>
  <dcterms:created xsi:type="dcterms:W3CDTF">2012-01-13T06:54:50Z</dcterms:created>
  <dcterms:modified xsi:type="dcterms:W3CDTF">2014-04-01T16:31:04Z</dcterms:modified>
</cp:coreProperties>
</file>